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7772400" cy="10058400"/>
  <p:notesSz cx="7772400" cy="10058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3102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2852356"/>
            <a:ext cx="6606540" cy="19322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152644"/>
            <a:ext cx="5440680" cy="23002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Guidance</a:t>
            </a:r>
            <a:r>
              <a:rPr spc="80" dirty="0"/>
              <a:t> </a:t>
            </a:r>
            <a:r>
              <a:rPr dirty="0"/>
              <a:t>Effective:</a:t>
            </a:r>
            <a:r>
              <a:rPr spc="85" dirty="0"/>
              <a:t> </a:t>
            </a:r>
            <a:r>
              <a:rPr spc="50" dirty="0"/>
              <a:t>2025/10</a:t>
            </a:r>
            <a:r>
              <a:rPr spc="85" dirty="0"/>
              <a:t> </a:t>
            </a:r>
            <a:r>
              <a:rPr dirty="0"/>
              <a:t>Council</a:t>
            </a:r>
            <a:r>
              <a:rPr spc="85" dirty="0"/>
              <a:t> </a:t>
            </a:r>
            <a:r>
              <a:rPr spc="-10" dirty="0"/>
              <a:t>Round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5" dirty="0"/>
              <a:t>‹#›</a:t>
            </a:fld>
            <a:endParaRPr spc="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Guidance</a:t>
            </a:r>
            <a:r>
              <a:rPr spc="80" dirty="0"/>
              <a:t> </a:t>
            </a:r>
            <a:r>
              <a:rPr dirty="0"/>
              <a:t>Effective:</a:t>
            </a:r>
            <a:r>
              <a:rPr spc="85" dirty="0"/>
              <a:t> </a:t>
            </a:r>
            <a:r>
              <a:rPr spc="50" dirty="0"/>
              <a:t>2025/10</a:t>
            </a:r>
            <a:r>
              <a:rPr spc="85" dirty="0"/>
              <a:t> </a:t>
            </a:r>
            <a:r>
              <a:rPr dirty="0"/>
              <a:t>Council</a:t>
            </a:r>
            <a:r>
              <a:rPr spc="85" dirty="0"/>
              <a:t> </a:t>
            </a:r>
            <a:r>
              <a:rPr spc="-10" dirty="0"/>
              <a:t>Round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5" dirty="0"/>
              <a:t>‹#›</a:t>
            </a:fld>
            <a:endParaRPr spc="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116264"/>
            <a:ext cx="3380994" cy="60727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116264"/>
            <a:ext cx="3380994" cy="60727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Guidance</a:t>
            </a:r>
            <a:r>
              <a:rPr spc="80" dirty="0"/>
              <a:t> </a:t>
            </a:r>
            <a:r>
              <a:rPr dirty="0"/>
              <a:t>Effective:</a:t>
            </a:r>
            <a:r>
              <a:rPr spc="85" dirty="0"/>
              <a:t> </a:t>
            </a:r>
            <a:r>
              <a:rPr spc="50" dirty="0"/>
              <a:t>2025/10</a:t>
            </a:r>
            <a:r>
              <a:rPr spc="85" dirty="0"/>
              <a:t> </a:t>
            </a:r>
            <a:r>
              <a:rPr dirty="0"/>
              <a:t>Council</a:t>
            </a:r>
            <a:r>
              <a:rPr spc="85" dirty="0"/>
              <a:t> </a:t>
            </a:r>
            <a:r>
              <a:rPr spc="-10" dirty="0"/>
              <a:t>Round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5" dirty="0"/>
              <a:t>‹#›</a:t>
            </a:fld>
            <a:endParaRPr spc="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Guidance</a:t>
            </a:r>
            <a:r>
              <a:rPr spc="80" dirty="0"/>
              <a:t> </a:t>
            </a:r>
            <a:r>
              <a:rPr dirty="0"/>
              <a:t>Effective:</a:t>
            </a:r>
            <a:r>
              <a:rPr spc="85" dirty="0"/>
              <a:t> </a:t>
            </a:r>
            <a:r>
              <a:rPr spc="50" dirty="0"/>
              <a:t>2025/10</a:t>
            </a:r>
            <a:r>
              <a:rPr spc="85" dirty="0"/>
              <a:t> </a:t>
            </a:r>
            <a:r>
              <a:rPr dirty="0"/>
              <a:t>Council</a:t>
            </a:r>
            <a:r>
              <a:rPr spc="85" dirty="0"/>
              <a:t> </a:t>
            </a:r>
            <a:r>
              <a:rPr spc="-10" dirty="0"/>
              <a:t>Round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5" dirty="0"/>
              <a:t>‹#›</a:t>
            </a:fld>
            <a:endParaRPr spc="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Guidance</a:t>
            </a:r>
            <a:r>
              <a:rPr spc="80" dirty="0"/>
              <a:t> </a:t>
            </a:r>
            <a:r>
              <a:rPr dirty="0"/>
              <a:t>Effective:</a:t>
            </a:r>
            <a:r>
              <a:rPr spc="85" dirty="0"/>
              <a:t> </a:t>
            </a:r>
            <a:r>
              <a:rPr spc="50" dirty="0"/>
              <a:t>2025/10</a:t>
            </a:r>
            <a:r>
              <a:rPr spc="85" dirty="0"/>
              <a:t> </a:t>
            </a:r>
            <a:r>
              <a:rPr dirty="0"/>
              <a:t>Council</a:t>
            </a:r>
            <a:r>
              <a:rPr spc="85" dirty="0"/>
              <a:t> </a:t>
            </a:r>
            <a:r>
              <a:rPr spc="-10" dirty="0"/>
              <a:t>Round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5" dirty="0"/>
              <a:t>‹#›</a:t>
            </a:fld>
            <a:endParaRPr spc="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368046"/>
            <a:ext cx="6995160" cy="14721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116264"/>
            <a:ext cx="6995160" cy="60727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4500" y="9588500"/>
            <a:ext cx="2581275" cy="1993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Guidance</a:t>
            </a:r>
            <a:r>
              <a:rPr spc="80" dirty="0"/>
              <a:t> </a:t>
            </a:r>
            <a:r>
              <a:rPr dirty="0"/>
              <a:t>Effective:</a:t>
            </a:r>
            <a:r>
              <a:rPr spc="85" dirty="0"/>
              <a:t> </a:t>
            </a:r>
            <a:r>
              <a:rPr spc="50" dirty="0"/>
              <a:t>2025/10</a:t>
            </a:r>
            <a:r>
              <a:rPr spc="85" dirty="0"/>
              <a:t> </a:t>
            </a:r>
            <a:r>
              <a:rPr dirty="0"/>
              <a:t>Council</a:t>
            </a:r>
            <a:r>
              <a:rPr spc="85" dirty="0"/>
              <a:t> </a:t>
            </a:r>
            <a:r>
              <a:rPr spc="-10" dirty="0"/>
              <a:t>Round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8557070"/>
            <a:ext cx="1787652" cy="4600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199631" y="9588500"/>
            <a:ext cx="166370" cy="1993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1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5" dirty="0"/>
              <a:t>‹#›</a:t>
            </a:fld>
            <a:endParaRPr spc="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grants.nih.gov/grants/guide/notice-files/NOT-OD-24-010.html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21049" y="2146323"/>
          <a:ext cx="7320278" cy="34182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68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6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4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1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839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25654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450" b="1" spc="114" dirty="0">
                          <a:solidFill>
                            <a:srgbClr val="132A41"/>
                          </a:solidFill>
                          <a:latin typeface="Book Antiqua"/>
                          <a:cs typeface="Book Antiqua"/>
                        </a:rPr>
                        <a:t>Factors</a:t>
                      </a:r>
                      <a:r>
                        <a:rPr sz="1450" b="1" spc="35" dirty="0">
                          <a:solidFill>
                            <a:srgbClr val="132A41"/>
                          </a:solidFill>
                          <a:latin typeface="Book Antiqua"/>
                          <a:cs typeface="Book Antiqua"/>
                        </a:rPr>
                        <a:t> </a:t>
                      </a:r>
                      <a:r>
                        <a:rPr sz="1450" b="1" dirty="0">
                          <a:solidFill>
                            <a:srgbClr val="132A41"/>
                          </a:solidFill>
                          <a:latin typeface="Book Antiqua"/>
                          <a:cs typeface="Book Antiqua"/>
                        </a:rPr>
                        <a:t>1</a:t>
                      </a:r>
                      <a:r>
                        <a:rPr sz="1450" b="1" spc="35" dirty="0">
                          <a:solidFill>
                            <a:srgbClr val="132A41"/>
                          </a:solidFill>
                          <a:latin typeface="Book Antiqua"/>
                          <a:cs typeface="Book Antiqua"/>
                        </a:rPr>
                        <a:t> </a:t>
                      </a:r>
                      <a:r>
                        <a:rPr sz="1450" b="1" dirty="0">
                          <a:solidFill>
                            <a:srgbClr val="132A41"/>
                          </a:solidFill>
                          <a:latin typeface="Book Antiqua"/>
                          <a:cs typeface="Book Antiqua"/>
                        </a:rPr>
                        <a:t>&amp;</a:t>
                      </a:r>
                      <a:r>
                        <a:rPr sz="1450" b="1" spc="35" dirty="0">
                          <a:solidFill>
                            <a:srgbClr val="132A41"/>
                          </a:solidFill>
                          <a:latin typeface="Book Antiqua"/>
                          <a:cs typeface="Book Antiqua"/>
                        </a:rPr>
                        <a:t> </a:t>
                      </a:r>
                      <a:r>
                        <a:rPr sz="1450" b="1" spc="125" dirty="0">
                          <a:solidFill>
                            <a:srgbClr val="132A41"/>
                          </a:solidFill>
                          <a:latin typeface="Book Antiqua"/>
                          <a:cs typeface="Book Antiqua"/>
                        </a:rPr>
                        <a:t>2:</a:t>
                      </a:r>
                      <a:endParaRPr sz="1450">
                        <a:latin typeface="Book Antiqua"/>
                        <a:cs typeface="Book Antiqua"/>
                      </a:endParaRPr>
                    </a:p>
                  </a:txBody>
                  <a:tcPr marL="0" marR="0" marT="74295" marB="0">
                    <a:solidFill>
                      <a:srgbClr val="8CA84C">
                        <a:alpha val="299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559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450" b="1" spc="110" dirty="0">
                          <a:solidFill>
                            <a:srgbClr val="132A41"/>
                          </a:solidFill>
                          <a:latin typeface="Book Antiqua"/>
                          <a:cs typeface="Book Antiqua"/>
                        </a:rPr>
                        <a:t>Factor</a:t>
                      </a:r>
                      <a:r>
                        <a:rPr sz="1450" b="1" spc="85" dirty="0">
                          <a:solidFill>
                            <a:srgbClr val="132A41"/>
                          </a:solidFill>
                          <a:latin typeface="Book Antiqua"/>
                          <a:cs typeface="Book Antiqua"/>
                        </a:rPr>
                        <a:t> </a:t>
                      </a:r>
                      <a:r>
                        <a:rPr sz="1450" b="1" spc="105" dirty="0">
                          <a:solidFill>
                            <a:srgbClr val="132A41"/>
                          </a:solidFill>
                          <a:latin typeface="Book Antiqua"/>
                          <a:cs typeface="Book Antiqua"/>
                        </a:rPr>
                        <a:t>3:</a:t>
                      </a:r>
                      <a:endParaRPr sz="1450">
                        <a:latin typeface="Book Antiqua"/>
                        <a:cs typeface="Book Antiqua"/>
                      </a:endParaRPr>
                    </a:p>
                  </a:txBody>
                  <a:tcPr marL="0" marR="0" marT="74295" marB="0">
                    <a:solidFill>
                      <a:srgbClr val="8CA84C">
                        <a:alpha val="299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654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450" b="1" dirty="0">
                          <a:solidFill>
                            <a:srgbClr val="132A41"/>
                          </a:solidFill>
                          <a:latin typeface="Book Antiqua"/>
                          <a:cs typeface="Book Antiqua"/>
                        </a:rPr>
                        <a:t>Overall</a:t>
                      </a:r>
                      <a:r>
                        <a:rPr sz="1450" b="1" spc="245" dirty="0">
                          <a:solidFill>
                            <a:srgbClr val="132A41"/>
                          </a:solidFill>
                          <a:latin typeface="Book Antiqua"/>
                          <a:cs typeface="Book Antiqua"/>
                        </a:rPr>
                        <a:t> </a:t>
                      </a:r>
                      <a:r>
                        <a:rPr sz="1450" b="1" spc="110" dirty="0">
                          <a:solidFill>
                            <a:srgbClr val="132A41"/>
                          </a:solidFill>
                          <a:latin typeface="Book Antiqua"/>
                          <a:cs typeface="Book Antiqua"/>
                        </a:rPr>
                        <a:t>Impact</a:t>
                      </a:r>
                      <a:r>
                        <a:rPr sz="1450" b="1" spc="250" dirty="0">
                          <a:solidFill>
                            <a:srgbClr val="132A41"/>
                          </a:solidFill>
                          <a:latin typeface="Book Antiqua"/>
                          <a:cs typeface="Book Antiqua"/>
                        </a:rPr>
                        <a:t> </a:t>
                      </a:r>
                      <a:r>
                        <a:rPr sz="1450" b="1" spc="65" dirty="0">
                          <a:solidFill>
                            <a:srgbClr val="132A41"/>
                          </a:solidFill>
                          <a:latin typeface="Book Antiqua"/>
                          <a:cs typeface="Book Antiqua"/>
                        </a:rPr>
                        <a:t>Guidance:</a:t>
                      </a:r>
                      <a:endParaRPr sz="1450">
                        <a:latin typeface="Book Antiqua"/>
                        <a:cs typeface="Book Antiqua"/>
                      </a:endParaRPr>
                    </a:p>
                  </a:txBody>
                  <a:tcPr marL="0" marR="0" marT="74295" marB="0">
                    <a:solidFill>
                      <a:srgbClr val="8CA84C">
                        <a:alpha val="299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7205">
                <a:tc>
                  <a:txBody>
                    <a:bodyPr/>
                    <a:lstStyle/>
                    <a:p>
                      <a:pPr marL="427355" marR="40640" indent="-257175">
                        <a:lnSpc>
                          <a:spcPct val="100000"/>
                        </a:lnSpc>
                        <a:spcBef>
                          <a:spcPts val="915"/>
                        </a:spcBef>
                        <a:buChar char="•"/>
                        <a:tabLst>
                          <a:tab pos="427355" algn="l"/>
                        </a:tabLst>
                      </a:pPr>
                      <a:r>
                        <a:rPr sz="1350" spc="-20" dirty="0">
                          <a:latin typeface="Arial"/>
                          <a:cs typeface="Arial"/>
                        </a:rPr>
                        <a:t>Scores</a:t>
                      </a:r>
                      <a:r>
                        <a:rPr sz="135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35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35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30" dirty="0">
                          <a:latin typeface="Arial"/>
                          <a:cs typeface="Arial"/>
                        </a:rPr>
                        <a:t>high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range</a:t>
                      </a:r>
                      <a:r>
                        <a:rPr sz="1350" spc="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-10" dirty="0">
                          <a:latin typeface="Arial"/>
                          <a:cs typeface="Arial"/>
                        </a:rPr>
                        <a:t>should</a:t>
                      </a:r>
                      <a:endParaRPr sz="1350">
                        <a:latin typeface="Arial"/>
                        <a:cs typeface="Arial"/>
                      </a:endParaRPr>
                    </a:p>
                    <a:p>
                      <a:pPr marL="427355" marR="367665">
                        <a:lnSpc>
                          <a:spcPts val="1620"/>
                        </a:lnSpc>
                        <a:spcBef>
                          <a:spcPts val="50"/>
                        </a:spcBef>
                      </a:pPr>
                      <a:r>
                        <a:rPr sz="1350" spc="60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35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based</a:t>
                      </a:r>
                      <a:r>
                        <a:rPr sz="1350" spc="15" dirty="0">
                          <a:latin typeface="Arial"/>
                          <a:cs typeface="Arial"/>
                        </a:rPr>
                        <a:t> on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strengths,</a:t>
                      </a:r>
                      <a:r>
                        <a:rPr sz="1350" spc="25" dirty="0">
                          <a:latin typeface="Arial"/>
                          <a:cs typeface="Arial"/>
                        </a:rPr>
                        <a:t> not </a:t>
                      </a:r>
                      <a:r>
                        <a:rPr sz="1350" spc="-10" dirty="0">
                          <a:latin typeface="Arial"/>
                          <a:cs typeface="Arial"/>
                        </a:rPr>
                        <a:t>merely</a:t>
                      </a:r>
                      <a:endParaRPr sz="1350">
                        <a:latin typeface="Arial"/>
                        <a:cs typeface="Arial"/>
                      </a:endParaRPr>
                    </a:p>
                    <a:p>
                      <a:pPr marL="427355">
                        <a:lnSpc>
                          <a:spcPts val="1555"/>
                        </a:lnSpc>
                      </a:pPr>
                      <a:r>
                        <a:rPr sz="135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35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absence</a:t>
                      </a:r>
                      <a:r>
                        <a:rPr sz="135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-25" dirty="0">
                          <a:latin typeface="Arial"/>
                          <a:cs typeface="Arial"/>
                        </a:rPr>
                        <a:t>of</a:t>
                      </a:r>
                      <a:endParaRPr sz="1350">
                        <a:latin typeface="Arial"/>
                        <a:cs typeface="Arial"/>
                      </a:endParaRPr>
                    </a:p>
                    <a:p>
                      <a:pPr marL="427355">
                        <a:lnSpc>
                          <a:spcPts val="1614"/>
                        </a:lnSpc>
                      </a:pPr>
                      <a:r>
                        <a:rPr sz="1350" spc="-10" dirty="0">
                          <a:latin typeface="Arial"/>
                          <a:cs typeface="Arial"/>
                        </a:rPr>
                        <a:t>weaknesses.</a:t>
                      </a:r>
                      <a:endParaRPr sz="1350">
                        <a:latin typeface="Arial"/>
                        <a:cs typeface="Arial"/>
                      </a:endParaRPr>
                    </a:p>
                    <a:p>
                      <a:pPr marL="427355" marR="115570" indent="-257175">
                        <a:lnSpc>
                          <a:spcPts val="1620"/>
                        </a:lnSpc>
                        <a:spcBef>
                          <a:spcPts val="50"/>
                        </a:spcBef>
                        <a:buChar char="•"/>
                        <a:tabLst>
                          <a:tab pos="427355" algn="l"/>
                        </a:tabLst>
                      </a:pPr>
                      <a:r>
                        <a:rPr sz="1350" spc="-20" dirty="0">
                          <a:latin typeface="Arial"/>
                          <a:cs typeface="Arial"/>
                        </a:rPr>
                        <a:t>Scores</a:t>
                      </a:r>
                      <a:r>
                        <a:rPr sz="135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35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35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-25" dirty="0">
                          <a:latin typeface="Arial"/>
                          <a:cs typeface="Arial"/>
                        </a:rPr>
                        <a:t>low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range</a:t>
                      </a:r>
                      <a:r>
                        <a:rPr sz="1350" spc="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-10" dirty="0">
                          <a:latin typeface="Arial"/>
                          <a:cs typeface="Arial"/>
                        </a:rPr>
                        <a:t>should</a:t>
                      </a:r>
                      <a:endParaRPr sz="1350">
                        <a:latin typeface="Arial"/>
                        <a:cs typeface="Arial"/>
                      </a:endParaRPr>
                    </a:p>
                    <a:p>
                      <a:pPr marL="427355">
                        <a:lnSpc>
                          <a:spcPts val="1560"/>
                        </a:lnSpc>
                      </a:pPr>
                      <a:r>
                        <a:rPr sz="1350" spc="60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35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based</a:t>
                      </a:r>
                      <a:r>
                        <a:rPr sz="1350" spc="15" dirty="0">
                          <a:latin typeface="Arial"/>
                          <a:cs typeface="Arial"/>
                        </a:rPr>
                        <a:t> on</a:t>
                      </a:r>
                      <a:endParaRPr sz="1350">
                        <a:latin typeface="Arial"/>
                        <a:cs typeface="Arial"/>
                      </a:endParaRPr>
                    </a:p>
                    <a:p>
                      <a:pPr marL="427355">
                        <a:lnSpc>
                          <a:spcPts val="1620"/>
                        </a:lnSpc>
                      </a:pPr>
                      <a:r>
                        <a:rPr sz="1350" spc="-10" dirty="0">
                          <a:latin typeface="Arial"/>
                          <a:cs typeface="Arial"/>
                        </a:rPr>
                        <a:t>weaknesses.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16205" marB="0">
                    <a:solidFill>
                      <a:srgbClr val="132A41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4785" marR="148590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sz="1350" dirty="0">
                          <a:latin typeface="Arial"/>
                          <a:cs typeface="Arial"/>
                        </a:rPr>
                        <a:t>Give</a:t>
                      </a:r>
                      <a:r>
                        <a:rPr sz="135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35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-10" dirty="0">
                          <a:latin typeface="Arial"/>
                          <a:cs typeface="Arial"/>
                        </a:rPr>
                        <a:t>binary rating: Appropriate</a:t>
                      </a:r>
                      <a:r>
                        <a:rPr sz="1350" spc="500" dirty="0">
                          <a:latin typeface="Arial"/>
                          <a:cs typeface="Arial"/>
                        </a:rPr>
                        <a:t>  </a:t>
                      </a:r>
                      <a:r>
                        <a:rPr sz="1350" spc="5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35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-10" dirty="0">
                          <a:latin typeface="Arial"/>
                          <a:cs typeface="Arial"/>
                        </a:rPr>
                        <a:t>Additional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expertise</a:t>
                      </a:r>
                      <a:r>
                        <a:rPr sz="1350" spc="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30" dirty="0">
                          <a:latin typeface="Arial"/>
                          <a:cs typeface="Arial"/>
                        </a:rPr>
                        <a:t>and/ </a:t>
                      </a:r>
                      <a:r>
                        <a:rPr sz="1350" spc="5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35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-10" dirty="0">
                          <a:latin typeface="Arial"/>
                          <a:cs typeface="Arial"/>
                        </a:rPr>
                        <a:t>resources</a:t>
                      </a:r>
                      <a:endParaRPr sz="1350">
                        <a:latin typeface="Arial"/>
                        <a:cs typeface="Arial"/>
                      </a:endParaRPr>
                    </a:p>
                    <a:p>
                      <a:pPr marL="184785" marR="41275">
                        <a:lnSpc>
                          <a:spcPts val="1620"/>
                        </a:lnSpc>
                        <a:spcBef>
                          <a:spcPts val="35"/>
                        </a:spcBef>
                      </a:pPr>
                      <a:r>
                        <a:rPr sz="1350" dirty="0">
                          <a:latin typeface="Arial"/>
                          <a:cs typeface="Arial"/>
                        </a:rPr>
                        <a:t>needed</a:t>
                      </a:r>
                      <a:r>
                        <a:rPr sz="1350" spc="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(if</a:t>
                      </a:r>
                      <a:r>
                        <a:rPr sz="1350" spc="1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-20" dirty="0">
                          <a:latin typeface="Arial"/>
                          <a:cs typeface="Arial"/>
                        </a:rPr>
                        <a:t>gaps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are</a:t>
                      </a:r>
                      <a:r>
                        <a:rPr sz="135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-10" dirty="0">
                          <a:latin typeface="Arial"/>
                          <a:cs typeface="Arial"/>
                        </a:rPr>
                        <a:t>identified).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16205" marB="0">
                    <a:solidFill>
                      <a:srgbClr val="132A41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4785" marR="148590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sz="1350" dirty="0">
                          <a:latin typeface="Arial"/>
                          <a:cs typeface="Arial"/>
                        </a:rPr>
                        <a:t>Logically,</a:t>
                      </a:r>
                      <a:r>
                        <a:rPr sz="135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350" spc="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project</a:t>
                      </a:r>
                      <a:r>
                        <a:rPr sz="1350" spc="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350" spc="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moderate</a:t>
                      </a:r>
                      <a:r>
                        <a:rPr sz="1350" spc="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5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350" spc="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40" dirty="0">
                          <a:latin typeface="Arial"/>
                          <a:cs typeface="Arial"/>
                        </a:rPr>
                        <a:t>limited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importance</a:t>
                      </a:r>
                      <a:r>
                        <a:rPr sz="1350" spc="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-10" dirty="0">
                          <a:latin typeface="Arial"/>
                          <a:cs typeface="Arial"/>
                        </a:rPr>
                        <a:t>(Factor</a:t>
                      </a:r>
                      <a:r>
                        <a:rPr sz="1350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1)</a:t>
                      </a:r>
                      <a:r>
                        <a:rPr sz="1350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cannot</a:t>
                      </a:r>
                      <a:r>
                        <a:rPr sz="1350" spc="60" dirty="0">
                          <a:latin typeface="Arial"/>
                          <a:cs typeface="Arial"/>
                        </a:rPr>
                        <a:t> be</a:t>
                      </a:r>
                      <a:r>
                        <a:rPr sz="1350" spc="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made</a:t>
                      </a:r>
                      <a:r>
                        <a:rPr sz="1350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-20" dirty="0">
                          <a:latin typeface="Arial"/>
                          <a:cs typeface="Arial"/>
                        </a:rPr>
                        <a:t>more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impactful</a:t>
                      </a:r>
                      <a:r>
                        <a:rPr sz="135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by</a:t>
                      </a:r>
                      <a:r>
                        <a:rPr sz="135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35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strong</a:t>
                      </a:r>
                      <a:r>
                        <a:rPr sz="135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approach</a:t>
                      </a:r>
                      <a:r>
                        <a:rPr sz="135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-10" dirty="0">
                          <a:latin typeface="Arial"/>
                          <a:cs typeface="Arial"/>
                        </a:rPr>
                        <a:t>(Factor</a:t>
                      </a:r>
                      <a:r>
                        <a:rPr sz="1350" spc="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-25" dirty="0">
                          <a:latin typeface="Arial"/>
                          <a:cs typeface="Arial"/>
                        </a:rPr>
                        <a:t>2) </a:t>
                      </a:r>
                      <a:r>
                        <a:rPr sz="1350" spc="50" dirty="0">
                          <a:latin typeface="Arial"/>
                          <a:cs typeface="Arial"/>
                        </a:rPr>
                        <a:t>and/or</a:t>
                      </a:r>
                      <a:r>
                        <a:rPr sz="135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-10" dirty="0">
                          <a:latin typeface="Arial"/>
                          <a:cs typeface="Arial"/>
                        </a:rPr>
                        <a:t>appropriate</a:t>
                      </a:r>
                      <a:endParaRPr sz="1350">
                        <a:latin typeface="Arial"/>
                        <a:cs typeface="Arial"/>
                      </a:endParaRPr>
                    </a:p>
                    <a:p>
                      <a:pPr marL="184785">
                        <a:lnSpc>
                          <a:spcPts val="1610"/>
                        </a:lnSpc>
                      </a:pPr>
                      <a:r>
                        <a:rPr sz="1350" dirty="0">
                          <a:latin typeface="Arial"/>
                          <a:cs typeface="Arial"/>
                        </a:rPr>
                        <a:t>expertise</a:t>
                      </a:r>
                      <a:r>
                        <a:rPr sz="135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35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resources</a:t>
                      </a:r>
                      <a:r>
                        <a:rPr sz="135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-10" dirty="0">
                          <a:latin typeface="Arial"/>
                          <a:cs typeface="Arial"/>
                        </a:rPr>
                        <a:t>(Factor</a:t>
                      </a:r>
                      <a:r>
                        <a:rPr sz="135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-25" dirty="0">
                          <a:latin typeface="Arial"/>
                          <a:cs typeface="Arial"/>
                        </a:rPr>
                        <a:t>3).</a:t>
                      </a:r>
                      <a:endParaRPr sz="135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27355" marR="243840" indent="-257175">
                        <a:lnSpc>
                          <a:spcPct val="100000"/>
                        </a:lnSpc>
                        <a:buChar char="•"/>
                        <a:tabLst>
                          <a:tab pos="427355" algn="l"/>
                        </a:tabLst>
                      </a:pPr>
                      <a:r>
                        <a:rPr sz="1350" spc="-20" dirty="0">
                          <a:latin typeface="Arial"/>
                          <a:cs typeface="Arial"/>
                        </a:rPr>
                        <a:t>Your</a:t>
                      </a:r>
                      <a:r>
                        <a:rPr sz="135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Factor</a:t>
                      </a:r>
                      <a:r>
                        <a:rPr sz="135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35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score</a:t>
                      </a:r>
                      <a:r>
                        <a:rPr sz="135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should</a:t>
                      </a:r>
                      <a:r>
                        <a:rPr sz="135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set</a:t>
                      </a:r>
                      <a:r>
                        <a:rPr sz="135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35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limit</a:t>
                      </a:r>
                      <a:r>
                        <a:rPr sz="135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-25" dirty="0">
                          <a:latin typeface="Arial"/>
                          <a:cs typeface="Arial"/>
                        </a:rPr>
                        <a:t>for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35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best</a:t>
                      </a:r>
                      <a:r>
                        <a:rPr sz="135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possible</a:t>
                      </a:r>
                      <a:r>
                        <a:rPr sz="135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overall</a:t>
                      </a:r>
                      <a:r>
                        <a:rPr sz="135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impact</a:t>
                      </a:r>
                      <a:r>
                        <a:rPr sz="135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-10" dirty="0">
                          <a:latin typeface="Arial"/>
                          <a:cs typeface="Arial"/>
                        </a:rPr>
                        <a:t>score.</a:t>
                      </a:r>
                      <a:endParaRPr sz="1350">
                        <a:latin typeface="Arial"/>
                        <a:cs typeface="Arial"/>
                      </a:endParaRPr>
                    </a:p>
                    <a:p>
                      <a:pPr marL="427355" marR="304800" indent="-257175">
                        <a:lnSpc>
                          <a:spcPts val="1620"/>
                        </a:lnSpc>
                        <a:spcBef>
                          <a:spcPts val="50"/>
                        </a:spcBef>
                        <a:buChar char="•"/>
                        <a:tabLst>
                          <a:tab pos="427355" algn="l"/>
                        </a:tabLst>
                      </a:pPr>
                      <a:r>
                        <a:rPr sz="1350" spc="-20" dirty="0">
                          <a:latin typeface="Arial"/>
                          <a:cs typeface="Arial"/>
                        </a:rPr>
                        <a:t>Your</a:t>
                      </a:r>
                      <a:r>
                        <a:rPr sz="135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-25" dirty="0">
                          <a:latin typeface="Arial"/>
                          <a:cs typeface="Arial"/>
                        </a:rPr>
                        <a:t>assessment</a:t>
                      </a:r>
                      <a:r>
                        <a:rPr sz="135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35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-10" dirty="0">
                          <a:latin typeface="Arial"/>
                          <a:cs typeface="Arial"/>
                        </a:rPr>
                        <a:t>Factors</a:t>
                      </a:r>
                      <a:r>
                        <a:rPr sz="135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35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35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35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-25" dirty="0">
                          <a:latin typeface="Arial"/>
                          <a:cs typeface="Arial"/>
                        </a:rPr>
                        <a:t>can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reinforce</a:t>
                      </a:r>
                      <a:r>
                        <a:rPr sz="135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this</a:t>
                      </a:r>
                      <a:r>
                        <a:rPr sz="135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score</a:t>
                      </a:r>
                      <a:r>
                        <a:rPr sz="135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5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35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worsen</a:t>
                      </a:r>
                      <a:r>
                        <a:rPr sz="135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-25" dirty="0">
                          <a:latin typeface="Arial"/>
                          <a:cs typeface="Arial"/>
                        </a:rPr>
                        <a:t>it.</a:t>
                      </a:r>
                      <a:endParaRPr sz="1350">
                        <a:latin typeface="Arial"/>
                        <a:cs typeface="Arial"/>
                      </a:endParaRPr>
                    </a:p>
                    <a:p>
                      <a:pPr marL="427355" indent="-256540">
                        <a:lnSpc>
                          <a:spcPts val="1560"/>
                        </a:lnSpc>
                        <a:buChar char="•"/>
                        <a:tabLst>
                          <a:tab pos="427355" algn="l"/>
                        </a:tabLst>
                      </a:pPr>
                      <a:r>
                        <a:rPr sz="1350" dirty="0">
                          <a:latin typeface="Arial"/>
                          <a:cs typeface="Arial"/>
                        </a:rPr>
                        <a:t>Concerns</a:t>
                      </a:r>
                      <a:r>
                        <a:rPr sz="1350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with</a:t>
                      </a:r>
                      <a:r>
                        <a:rPr sz="135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35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-10" dirty="0">
                          <a:latin typeface="Arial"/>
                          <a:cs typeface="Arial"/>
                        </a:rPr>
                        <a:t>Additional</a:t>
                      </a:r>
                      <a:endParaRPr sz="1350">
                        <a:latin typeface="Arial"/>
                        <a:cs typeface="Arial"/>
                      </a:endParaRPr>
                    </a:p>
                    <a:p>
                      <a:pPr marL="427355" marR="252095">
                        <a:lnSpc>
                          <a:spcPts val="1620"/>
                        </a:lnSpc>
                        <a:spcBef>
                          <a:spcPts val="55"/>
                        </a:spcBef>
                      </a:pPr>
                      <a:r>
                        <a:rPr sz="1350" spc="-20" dirty="0">
                          <a:latin typeface="Arial"/>
                          <a:cs typeface="Arial"/>
                        </a:rPr>
                        <a:t>Review</a:t>
                      </a:r>
                      <a:r>
                        <a:rPr sz="1350" spc="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Criteria</a:t>
                      </a:r>
                      <a:r>
                        <a:rPr sz="1350" spc="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can</a:t>
                      </a:r>
                      <a:r>
                        <a:rPr sz="1350" spc="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move</a:t>
                      </a:r>
                      <a:r>
                        <a:rPr sz="1350" spc="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350" spc="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towards</a:t>
                      </a:r>
                      <a:r>
                        <a:rPr sz="1350" spc="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-5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worse</a:t>
                      </a:r>
                      <a:r>
                        <a:rPr sz="135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-10" dirty="0">
                          <a:latin typeface="Arial"/>
                          <a:cs typeface="Arial"/>
                        </a:rPr>
                        <a:t>score.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16205" marB="0">
                    <a:solidFill>
                      <a:srgbClr val="132A41">
                        <a:alpha val="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221049" y="6172141"/>
            <a:ext cx="3147695" cy="1236345"/>
          </a:xfrm>
          <a:custGeom>
            <a:avLst/>
            <a:gdLst/>
            <a:ahLst/>
            <a:cxnLst/>
            <a:rect l="l" t="t" r="r" b="b"/>
            <a:pathLst>
              <a:path w="3147695" h="1236345">
                <a:moveTo>
                  <a:pt x="3147180" y="0"/>
                </a:moveTo>
                <a:lnTo>
                  <a:pt x="0" y="0"/>
                </a:lnTo>
                <a:lnTo>
                  <a:pt x="0" y="1235954"/>
                </a:lnTo>
                <a:lnTo>
                  <a:pt x="3147180" y="1235954"/>
                </a:lnTo>
                <a:lnTo>
                  <a:pt x="3147180" y="0"/>
                </a:lnTo>
                <a:close/>
              </a:path>
            </a:pathLst>
          </a:custGeom>
          <a:solidFill>
            <a:srgbClr val="132A41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1049" y="711923"/>
            <a:ext cx="7321550" cy="1334770"/>
          </a:xfrm>
          <a:custGeom>
            <a:avLst/>
            <a:gdLst/>
            <a:ahLst/>
            <a:cxnLst/>
            <a:rect l="l" t="t" r="r" b="b"/>
            <a:pathLst>
              <a:path w="7321550" h="1334770">
                <a:moveTo>
                  <a:pt x="7321172" y="0"/>
                </a:moveTo>
                <a:lnTo>
                  <a:pt x="0" y="0"/>
                </a:lnTo>
                <a:lnTo>
                  <a:pt x="0" y="1334570"/>
                </a:lnTo>
                <a:lnTo>
                  <a:pt x="7321172" y="1334570"/>
                </a:lnTo>
                <a:lnTo>
                  <a:pt x="7321172" y="0"/>
                </a:lnTo>
                <a:close/>
              </a:path>
            </a:pathLst>
          </a:custGeom>
          <a:solidFill>
            <a:srgbClr val="132A41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21049" y="203223"/>
            <a:ext cx="7321550" cy="410845"/>
          </a:xfrm>
          <a:prstGeom prst="rect">
            <a:avLst/>
          </a:prstGeom>
          <a:solidFill>
            <a:srgbClr val="132A41"/>
          </a:solidFill>
        </p:spPr>
        <p:txBody>
          <a:bodyPr vert="horz" wrap="square" lIns="0" tIns="8509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670"/>
              </a:spcBef>
            </a:pPr>
            <a:r>
              <a:rPr sz="1550" b="1" dirty="0">
                <a:solidFill>
                  <a:srgbClr val="FFFFFF"/>
                </a:solidFill>
                <a:latin typeface="Book Antiqua"/>
                <a:cs typeface="Book Antiqua"/>
              </a:rPr>
              <a:t>NIH</a:t>
            </a:r>
            <a:r>
              <a:rPr sz="1550" b="1" spc="135" dirty="0">
                <a:solidFill>
                  <a:srgbClr val="FFFFFF"/>
                </a:solidFill>
                <a:latin typeface="Book Antiqua"/>
                <a:cs typeface="Book Antiqua"/>
              </a:rPr>
              <a:t> </a:t>
            </a:r>
            <a:r>
              <a:rPr sz="1550" b="1" spc="65" dirty="0">
                <a:solidFill>
                  <a:srgbClr val="FFFFFF"/>
                </a:solidFill>
                <a:latin typeface="Book Antiqua"/>
                <a:cs typeface="Book Antiqua"/>
              </a:rPr>
              <a:t>Simplified</a:t>
            </a:r>
            <a:r>
              <a:rPr sz="1550" b="1" spc="140" dirty="0">
                <a:solidFill>
                  <a:srgbClr val="FFFFFF"/>
                </a:solidFill>
                <a:latin typeface="Book Antiqua"/>
                <a:cs typeface="Book Antiqua"/>
              </a:rPr>
              <a:t> </a:t>
            </a:r>
            <a:r>
              <a:rPr sz="1550" b="1" spc="60" dirty="0">
                <a:solidFill>
                  <a:srgbClr val="FFFFFF"/>
                </a:solidFill>
                <a:latin typeface="Book Antiqua"/>
                <a:cs typeface="Book Antiqua"/>
              </a:rPr>
              <a:t>Review</a:t>
            </a:r>
            <a:r>
              <a:rPr sz="1550" b="1" spc="140" dirty="0">
                <a:solidFill>
                  <a:srgbClr val="FFFFFF"/>
                </a:solidFill>
                <a:latin typeface="Book Antiqua"/>
                <a:cs typeface="Book Antiqua"/>
              </a:rPr>
              <a:t> </a:t>
            </a:r>
            <a:r>
              <a:rPr sz="1550" b="1" spc="120" dirty="0">
                <a:solidFill>
                  <a:srgbClr val="FFFFFF"/>
                </a:solidFill>
                <a:latin typeface="Book Antiqua"/>
                <a:cs typeface="Book Antiqua"/>
              </a:rPr>
              <a:t>Framework:</a:t>
            </a:r>
            <a:r>
              <a:rPr sz="1550" b="1" spc="135" dirty="0">
                <a:solidFill>
                  <a:srgbClr val="FFFFFF"/>
                </a:solidFill>
                <a:latin typeface="Book Antiqua"/>
                <a:cs typeface="Book Antiqua"/>
              </a:rPr>
              <a:t> </a:t>
            </a:r>
            <a:r>
              <a:rPr sz="1550" b="1" spc="85" dirty="0">
                <a:solidFill>
                  <a:srgbClr val="FFFFFF"/>
                </a:solidFill>
                <a:latin typeface="Book Antiqua"/>
                <a:cs typeface="Book Antiqua"/>
              </a:rPr>
              <a:t>Scoring</a:t>
            </a:r>
            <a:r>
              <a:rPr sz="1550" b="1" spc="140" dirty="0">
                <a:solidFill>
                  <a:srgbClr val="FFFFFF"/>
                </a:solidFill>
                <a:latin typeface="Book Antiqua"/>
                <a:cs typeface="Book Antiqua"/>
              </a:rPr>
              <a:t> </a:t>
            </a:r>
            <a:r>
              <a:rPr sz="1550" b="1" spc="55" dirty="0">
                <a:solidFill>
                  <a:srgbClr val="FFFFFF"/>
                </a:solidFill>
                <a:latin typeface="Book Antiqua"/>
                <a:cs typeface="Book Antiqua"/>
              </a:rPr>
              <a:t>Guidance</a:t>
            </a:r>
            <a:endParaRPr sz="1550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53896" y="1730725"/>
            <a:ext cx="2073910" cy="2311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50" b="1" spc="-35" dirty="0">
                <a:latin typeface="Arial"/>
                <a:cs typeface="Arial"/>
              </a:rPr>
              <a:t>Consider</a:t>
            </a:r>
            <a:r>
              <a:rPr sz="1350" b="1" spc="-40" dirty="0">
                <a:latin typeface="Arial"/>
                <a:cs typeface="Arial"/>
              </a:rPr>
              <a:t> </a:t>
            </a:r>
            <a:r>
              <a:rPr sz="1350" b="1" dirty="0">
                <a:latin typeface="Arial"/>
                <a:cs typeface="Arial"/>
              </a:rPr>
              <a:t>the</a:t>
            </a:r>
            <a:r>
              <a:rPr sz="1350" b="1" spc="-40" dirty="0">
                <a:latin typeface="Arial"/>
                <a:cs typeface="Arial"/>
              </a:rPr>
              <a:t> </a:t>
            </a:r>
            <a:r>
              <a:rPr sz="1350" b="1" spc="-10" dirty="0">
                <a:latin typeface="Arial"/>
                <a:cs typeface="Arial"/>
              </a:rPr>
              <a:t>entire</a:t>
            </a:r>
            <a:r>
              <a:rPr sz="1350" b="1" spc="-40" dirty="0">
                <a:latin typeface="Arial"/>
                <a:cs typeface="Arial"/>
              </a:rPr>
              <a:t> </a:t>
            </a:r>
            <a:r>
              <a:rPr sz="1350" b="1" spc="-10" dirty="0">
                <a:latin typeface="Arial"/>
                <a:cs typeface="Arial"/>
              </a:rPr>
              <a:t>range.</a:t>
            </a:r>
            <a:endParaRPr sz="135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1214749" y="815434"/>
            <a:ext cx="5281930" cy="655320"/>
            <a:chOff x="1214749" y="815434"/>
            <a:chExt cx="5281930" cy="655320"/>
          </a:xfrm>
        </p:grpSpPr>
        <p:sp>
          <p:nvSpPr>
            <p:cNvPr id="8" name="object 8"/>
            <p:cNvSpPr/>
            <p:nvPr/>
          </p:nvSpPr>
          <p:spPr>
            <a:xfrm>
              <a:off x="1229037" y="829721"/>
              <a:ext cx="2743200" cy="313690"/>
            </a:xfrm>
            <a:custGeom>
              <a:avLst/>
              <a:gdLst/>
              <a:ahLst/>
              <a:cxnLst/>
              <a:rect l="l" t="t" r="r" b="b"/>
              <a:pathLst>
                <a:path w="2743200" h="313690">
                  <a:moveTo>
                    <a:pt x="2742730" y="0"/>
                  </a:moveTo>
                  <a:lnTo>
                    <a:pt x="0" y="0"/>
                  </a:lnTo>
                  <a:lnTo>
                    <a:pt x="0" y="313177"/>
                  </a:lnTo>
                  <a:lnTo>
                    <a:pt x="2742730" y="313177"/>
                  </a:lnTo>
                  <a:lnTo>
                    <a:pt x="2742730" y="0"/>
                  </a:lnTo>
                  <a:close/>
                </a:path>
              </a:pathLst>
            </a:custGeom>
            <a:solidFill>
              <a:srgbClr val="8CA8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229037" y="829721"/>
              <a:ext cx="2743200" cy="313690"/>
            </a:xfrm>
            <a:custGeom>
              <a:avLst/>
              <a:gdLst/>
              <a:ahLst/>
              <a:cxnLst/>
              <a:rect l="l" t="t" r="r" b="b"/>
              <a:pathLst>
                <a:path w="2743200" h="313690">
                  <a:moveTo>
                    <a:pt x="0" y="313177"/>
                  </a:moveTo>
                  <a:lnTo>
                    <a:pt x="2742730" y="313177"/>
                  </a:lnTo>
                  <a:lnTo>
                    <a:pt x="2742730" y="0"/>
                  </a:lnTo>
                  <a:lnTo>
                    <a:pt x="0" y="0"/>
                  </a:lnTo>
                  <a:lnTo>
                    <a:pt x="0" y="313177"/>
                  </a:lnTo>
                  <a:close/>
                </a:path>
              </a:pathLst>
            </a:custGeom>
            <a:ln w="2852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229037" y="1142899"/>
              <a:ext cx="2743200" cy="313690"/>
            </a:xfrm>
            <a:custGeom>
              <a:avLst/>
              <a:gdLst/>
              <a:ahLst/>
              <a:cxnLst/>
              <a:rect l="l" t="t" r="r" b="b"/>
              <a:pathLst>
                <a:path w="2743200" h="313690">
                  <a:moveTo>
                    <a:pt x="2742730" y="0"/>
                  </a:moveTo>
                  <a:lnTo>
                    <a:pt x="0" y="0"/>
                  </a:lnTo>
                  <a:lnTo>
                    <a:pt x="0" y="313177"/>
                  </a:lnTo>
                  <a:lnTo>
                    <a:pt x="2742730" y="313177"/>
                  </a:lnTo>
                  <a:lnTo>
                    <a:pt x="2742730" y="0"/>
                  </a:lnTo>
                  <a:close/>
                </a:path>
              </a:pathLst>
            </a:custGeom>
            <a:solidFill>
              <a:srgbClr val="8CA8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229037" y="1142899"/>
              <a:ext cx="2743200" cy="313690"/>
            </a:xfrm>
            <a:custGeom>
              <a:avLst/>
              <a:gdLst/>
              <a:ahLst/>
              <a:cxnLst/>
              <a:rect l="l" t="t" r="r" b="b"/>
              <a:pathLst>
                <a:path w="2743200" h="313690">
                  <a:moveTo>
                    <a:pt x="0" y="313177"/>
                  </a:moveTo>
                  <a:lnTo>
                    <a:pt x="2742730" y="313177"/>
                  </a:lnTo>
                  <a:lnTo>
                    <a:pt x="2742730" y="0"/>
                  </a:lnTo>
                  <a:lnTo>
                    <a:pt x="0" y="0"/>
                  </a:lnTo>
                  <a:lnTo>
                    <a:pt x="0" y="313177"/>
                  </a:lnTo>
                  <a:close/>
                </a:path>
              </a:pathLst>
            </a:custGeom>
            <a:ln w="2852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971767" y="829721"/>
              <a:ext cx="836930" cy="313690"/>
            </a:xfrm>
            <a:custGeom>
              <a:avLst/>
              <a:gdLst/>
              <a:ahLst/>
              <a:cxnLst/>
              <a:rect l="l" t="t" r="r" b="b"/>
              <a:pathLst>
                <a:path w="836929" h="313690">
                  <a:moveTo>
                    <a:pt x="836852" y="0"/>
                  </a:moveTo>
                  <a:lnTo>
                    <a:pt x="0" y="0"/>
                  </a:lnTo>
                  <a:lnTo>
                    <a:pt x="0" y="313177"/>
                  </a:lnTo>
                  <a:lnTo>
                    <a:pt x="836852" y="313177"/>
                  </a:lnTo>
                  <a:lnTo>
                    <a:pt x="836852" y="0"/>
                  </a:lnTo>
                  <a:close/>
                </a:path>
              </a:pathLst>
            </a:custGeom>
            <a:solidFill>
              <a:srgbClr val="DCE4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971767" y="829721"/>
              <a:ext cx="836930" cy="313690"/>
            </a:xfrm>
            <a:custGeom>
              <a:avLst/>
              <a:gdLst/>
              <a:ahLst/>
              <a:cxnLst/>
              <a:rect l="l" t="t" r="r" b="b"/>
              <a:pathLst>
                <a:path w="836929" h="313690">
                  <a:moveTo>
                    <a:pt x="0" y="313177"/>
                  </a:moveTo>
                  <a:lnTo>
                    <a:pt x="836852" y="313177"/>
                  </a:lnTo>
                  <a:lnTo>
                    <a:pt x="836852" y="0"/>
                  </a:lnTo>
                  <a:lnTo>
                    <a:pt x="0" y="0"/>
                  </a:lnTo>
                  <a:lnTo>
                    <a:pt x="0" y="313177"/>
                  </a:lnTo>
                  <a:close/>
                </a:path>
              </a:pathLst>
            </a:custGeom>
            <a:ln w="2852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971767" y="1142899"/>
              <a:ext cx="836930" cy="313690"/>
            </a:xfrm>
            <a:custGeom>
              <a:avLst/>
              <a:gdLst/>
              <a:ahLst/>
              <a:cxnLst/>
              <a:rect l="l" t="t" r="r" b="b"/>
              <a:pathLst>
                <a:path w="836929" h="313690">
                  <a:moveTo>
                    <a:pt x="836852" y="0"/>
                  </a:moveTo>
                  <a:lnTo>
                    <a:pt x="0" y="0"/>
                  </a:lnTo>
                  <a:lnTo>
                    <a:pt x="0" y="313177"/>
                  </a:lnTo>
                  <a:lnTo>
                    <a:pt x="836852" y="313177"/>
                  </a:lnTo>
                  <a:lnTo>
                    <a:pt x="836852" y="0"/>
                  </a:lnTo>
                  <a:close/>
                </a:path>
              </a:pathLst>
            </a:custGeom>
            <a:solidFill>
              <a:srgbClr val="DCE4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971767" y="1142899"/>
              <a:ext cx="836930" cy="313690"/>
            </a:xfrm>
            <a:custGeom>
              <a:avLst/>
              <a:gdLst/>
              <a:ahLst/>
              <a:cxnLst/>
              <a:rect l="l" t="t" r="r" b="b"/>
              <a:pathLst>
                <a:path w="836929" h="313690">
                  <a:moveTo>
                    <a:pt x="0" y="313177"/>
                  </a:moveTo>
                  <a:lnTo>
                    <a:pt x="836852" y="313177"/>
                  </a:lnTo>
                  <a:lnTo>
                    <a:pt x="836852" y="0"/>
                  </a:lnTo>
                  <a:lnTo>
                    <a:pt x="0" y="0"/>
                  </a:lnTo>
                  <a:lnTo>
                    <a:pt x="0" y="313177"/>
                  </a:lnTo>
                  <a:close/>
                </a:path>
              </a:pathLst>
            </a:custGeom>
            <a:ln w="2852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808619" y="829721"/>
              <a:ext cx="836930" cy="313690"/>
            </a:xfrm>
            <a:custGeom>
              <a:avLst/>
              <a:gdLst/>
              <a:ahLst/>
              <a:cxnLst/>
              <a:rect l="l" t="t" r="r" b="b"/>
              <a:pathLst>
                <a:path w="836929" h="313690">
                  <a:moveTo>
                    <a:pt x="836852" y="0"/>
                  </a:moveTo>
                  <a:lnTo>
                    <a:pt x="0" y="0"/>
                  </a:lnTo>
                  <a:lnTo>
                    <a:pt x="0" y="313177"/>
                  </a:lnTo>
                  <a:lnTo>
                    <a:pt x="836852" y="313177"/>
                  </a:lnTo>
                  <a:lnTo>
                    <a:pt x="836852" y="0"/>
                  </a:lnTo>
                  <a:close/>
                </a:path>
              </a:pathLst>
            </a:custGeom>
            <a:solidFill>
              <a:srgbClr val="DCE4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808619" y="829721"/>
              <a:ext cx="836930" cy="313690"/>
            </a:xfrm>
            <a:custGeom>
              <a:avLst/>
              <a:gdLst/>
              <a:ahLst/>
              <a:cxnLst/>
              <a:rect l="l" t="t" r="r" b="b"/>
              <a:pathLst>
                <a:path w="836929" h="313690">
                  <a:moveTo>
                    <a:pt x="0" y="313177"/>
                  </a:moveTo>
                  <a:lnTo>
                    <a:pt x="836852" y="313177"/>
                  </a:lnTo>
                  <a:lnTo>
                    <a:pt x="836852" y="0"/>
                  </a:lnTo>
                  <a:lnTo>
                    <a:pt x="0" y="0"/>
                  </a:lnTo>
                  <a:lnTo>
                    <a:pt x="0" y="313177"/>
                  </a:lnTo>
                  <a:close/>
                </a:path>
              </a:pathLst>
            </a:custGeom>
            <a:ln w="2852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808619" y="1142899"/>
              <a:ext cx="836930" cy="313690"/>
            </a:xfrm>
            <a:custGeom>
              <a:avLst/>
              <a:gdLst/>
              <a:ahLst/>
              <a:cxnLst/>
              <a:rect l="l" t="t" r="r" b="b"/>
              <a:pathLst>
                <a:path w="836929" h="313690">
                  <a:moveTo>
                    <a:pt x="836852" y="0"/>
                  </a:moveTo>
                  <a:lnTo>
                    <a:pt x="0" y="0"/>
                  </a:lnTo>
                  <a:lnTo>
                    <a:pt x="0" y="313177"/>
                  </a:lnTo>
                  <a:lnTo>
                    <a:pt x="836852" y="313177"/>
                  </a:lnTo>
                  <a:lnTo>
                    <a:pt x="836852" y="0"/>
                  </a:lnTo>
                  <a:close/>
                </a:path>
              </a:pathLst>
            </a:custGeom>
            <a:solidFill>
              <a:srgbClr val="DCE4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808619" y="1142899"/>
              <a:ext cx="836930" cy="313690"/>
            </a:xfrm>
            <a:custGeom>
              <a:avLst/>
              <a:gdLst/>
              <a:ahLst/>
              <a:cxnLst/>
              <a:rect l="l" t="t" r="r" b="b"/>
              <a:pathLst>
                <a:path w="836929" h="313690">
                  <a:moveTo>
                    <a:pt x="0" y="313177"/>
                  </a:moveTo>
                  <a:lnTo>
                    <a:pt x="836852" y="313177"/>
                  </a:lnTo>
                  <a:lnTo>
                    <a:pt x="836852" y="0"/>
                  </a:lnTo>
                  <a:lnTo>
                    <a:pt x="0" y="0"/>
                  </a:lnTo>
                  <a:lnTo>
                    <a:pt x="0" y="313177"/>
                  </a:lnTo>
                  <a:close/>
                </a:path>
              </a:pathLst>
            </a:custGeom>
            <a:ln w="2852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645472" y="829721"/>
              <a:ext cx="836930" cy="313690"/>
            </a:xfrm>
            <a:custGeom>
              <a:avLst/>
              <a:gdLst/>
              <a:ahLst/>
              <a:cxnLst/>
              <a:rect l="l" t="t" r="r" b="b"/>
              <a:pathLst>
                <a:path w="836929" h="313690">
                  <a:moveTo>
                    <a:pt x="836852" y="0"/>
                  </a:moveTo>
                  <a:lnTo>
                    <a:pt x="0" y="0"/>
                  </a:lnTo>
                  <a:lnTo>
                    <a:pt x="0" y="313177"/>
                  </a:lnTo>
                  <a:lnTo>
                    <a:pt x="836852" y="313177"/>
                  </a:lnTo>
                  <a:lnTo>
                    <a:pt x="836852" y="0"/>
                  </a:lnTo>
                  <a:close/>
                </a:path>
              </a:pathLst>
            </a:custGeom>
            <a:solidFill>
              <a:srgbClr val="DCE4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645472" y="829721"/>
              <a:ext cx="836930" cy="313690"/>
            </a:xfrm>
            <a:custGeom>
              <a:avLst/>
              <a:gdLst/>
              <a:ahLst/>
              <a:cxnLst/>
              <a:rect l="l" t="t" r="r" b="b"/>
              <a:pathLst>
                <a:path w="836929" h="313690">
                  <a:moveTo>
                    <a:pt x="0" y="313177"/>
                  </a:moveTo>
                  <a:lnTo>
                    <a:pt x="836852" y="313177"/>
                  </a:lnTo>
                  <a:lnTo>
                    <a:pt x="836852" y="0"/>
                  </a:lnTo>
                  <a:lnTo>
                    <a:pt x="0" y="0"/>
                  </a:lnTo>
                  <a:lnTo>
                    <a:pt x="0" y="313177"/>
                  </a:lnTo>
                  <a:close/>
                </a:path>
              </a:pathLst>
            </a:custGeom>
            <a:ln w="2852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645472" y="1142899"/>
              <a:ext cx="836930" cy="313690"/>
            </a:xfrm>
            <a:custGeom>
              <a:avLst/>
              <a:gdLst/>
              <a:ahLst/>
              <a:cxnLst/>
              <a:rect l="l" t="t" r="r" b="b"/>
              <a:pathLst>
                <a:path w="836929" h="313690">
                  <a:moveTo>
                    <a:pt x="836852" y="0"/>
                  </a:moveTo>
                  <a:lnTo>
                    <a:pt x="0" y="0"/>
                  </a:lnTo>
                  <a:lnTo>
                    <a:pt x="0" y="313177"/>
                  </a:lnTo>
                  <a:lnTo>
                    <a:pt x="836852" y="313177"/>
                  </a:lnTo>
                  <a:lnTo>
                    <a:pt x="836852" y="0"/>
                  </a:lnTo>
                  <a:close/>
                </a:path>
              </a:pathLst>
            </a:custGeom>
            <a:solidFill>
              <a:srgbClr val="DCE4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645472" y="1142899"/>
              <a:ext cx="836930" cy="313690"/>
            </a:xfrm>
            <a:custGeom>
              <a:avLst/>
              <a:gdLst/>
              <a:ahLst/>
              <a:cxnLst/>
              <a:rect l="l" t="t" r="r" b="b"/>
              <a:pathLst>
                <a:path w="836929" h="313690">
                  <a:moveTo>
                    <a:pt x="0" y="313177"/>
                  </a:moveTo>
                  <a:lnTo>
                    <a:pt x="836852" y="313177"/>
                  </a:lnTo>
                  <a:lnTo>
                    <a:pt x="836852" y="0"/>
                  </a:lnTo>
                  <a:lnTo>
                    <a:pt x="0" y="0"/>
                  </a:lnTo>
                  <a:lnTo>
                    <a:pt x="0" y="313177"/>
                  </a:lnTo>
                  <a:close/>
                </a:path>
              </a:pathLst>
            </a:custGeom>
            <a:ln w="2852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1377824" y="765964"/>
            <a:ext cx="3260090" cy="941705"/>
          </a:xfrm>
          <a:prstGeom prst="rect">
            <a:avLst/>
          </a:prstGeom>
        </p:spPr>
        <p:txBody>
          <a:bodyPr vert="horz" wrap="square" lIns="0" tIns="120014" rIns="0" bIns="0" rtlCol="0">
            <a:spAutoFit/>
          </a:bodyPr>
          <a:lstStyle/>
          <a:p>
            <a:pPr marR="52705" algn="r">
              <a:lnSpc>
                <a:spcPct val="100000"/>
              </a:lnSpc>
              <a:spcBef>
                <a:spcPts val="944"/>
              </a:spcBef>
              <a:tabLst>
                <a:tab pos="2825115" algn="l"/>
              </a:tabLst>
            </a:pPr>
            <a:r>
              <a:rPr sz="1350" b="1" spc="-50" dirty="0">
                <a:solidFill>
                  <a:srgbClr val="FFFFFF"/>
                </a:solidFill>
                <a:latin typeface="Arial"/>
                <a:cs typeface="Arial"/>
              </a:rPr>
              <a:t>Factor</a:t>
            </a:r>
            <a:r>
              <a:rPr sz="135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50" b="1" spc="-10" dirty="0">
                <a:solidFill>
                  <a:srgbClr val="FFFFFF"/>
                </a:solidFill>
                <a:latin typeface="Arial"/>
                <a:cs typeface="Arial"/>
              </a:rPr>
              <a:t>Strength/Overall</a:t>
            </a:r>
            <a:r>
              <a:rPr sz="135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50" b="1" spc="-10" dirty="0">
                <a:solidFill>
                  <a:srgbClr val="FFFFFF"/>
                </a:solidFill>
                <a:latin typeface="Arial"/>
                <a:cs typeface="Arial"/>
              </a:rPr>
              <a:t>Impact</a:t>
            </a:r>
            <a:r>
              <a:rPr sz="135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1350" spc="-20" dirty="0">
                <a:latin typeface="Arial"/>
                <a:cs typeface="Arial"/>
              </a:rPr>
              <a:t>High</a:t>
            </a:r>
            <a:endParaRPr sz="135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844"/>
              </a:spcBef>
              <a:tabLst>
                <a:tab pos="1776730" algn="l"/>
              </a:tabLst>
            </a:pPr>
            <a:r>
              <a:rPr sz="1350" b="1" spc="-10" dirty="0">
                <a:solidFill>
                  <a:srgbClr val="FFFFFF"/>
                </a:solidFill>
                <a:latin typeface="Arial"/>
                <a:cs typeface="Arial"/>
              </a:rPr>
              <a:t>Score</a:t>
            </a:r>
            <a:r>
              <a:rPr sz="135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1350" dirty="0">
                <a:latin typeface="Arial"/>
                <a:cs typeface="Arial"/>
              </a:rPr>
              <a:t>1</a:t>
            </a:r>
            <a:r>
              <a:rPr sz="1350" spc="3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2</a:t>
            </a:r>
            <a:r>
              <a:rPr sz="1350" spc="325" dirty="0">
                <a:latin typeface="Arial"/>
                <a:cs typeface="Arial"/>
              </a:rPr>
              <a:t> </a:t>
            </a:r>
            <a:r>
              <a:rPr sz="1350" spc="-50" dirty="0">
                <a:latin typeface="Arial"/>
                <a:cs typeface="Arial"/>
              </a:rPr>
              <a:t>3</a:t>
            </a:r>
            <a:endParaRPr sz="1350">
              <a:latin typeface="Arial"/>
              <a:cs typeface="Arial"/>
            </a:endParaRPr>
          </a:p>
          <a:p>
            <a:pPr marR="26670" algn="r">
              <a:lnSpc>
                <a:spcPct val="100000"/>
              </a:lnSpc>
              <a:spcBef>
                <a:spcPts val="955"/>
              </a:spcBef>
            </a:pPr>
            <a:r>
              <a:rPr sz="1100" spc="-10" dirty="0">
                <a:latin typeface="Arial"/>
                <a:cs typeface="Arial"/>
              </a:rPr>
              <a:t>Exceptional</a:t>
            </a:r>
            <a:endParaRPr sz="11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901121" y="765964"/>
            <a:ext cx="1516380" cy="941705"/>
          </a:xfrm>
          <a:prstGeom prst="rect">
            <a:avLst/>
          </a:prstGeom>
        </p:spPr>
        <p:txBody>
          <a:bodyPr vert="horz" wrap="square" lIns="0" tIns="12001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44"/>
              </a:spcBef>
              <a:tabLst>
                <a:tab pos="1003935" algn="l"/>
              </a:tabLst>
            </a:pPr>
            <a:r>
              <a:rPr sz="1350" spc="-10" dirty="0">
                <a:latin typeface="Arial"/>
                <a:cs typeface="Arial"/>
              </a:rPr>
              <a:t>Medium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25" dirty="0">
                <a:latin typeface="Arial"/>
                <a:cs typeface="Arial"/>
              </a:rPr>
              <a:t>Low</a:t>
            </a:r>
            <a:endParaRPr sz="1350">
              <a:latin typeface="Arial"/>
              <a:cs typeface="Arial"/>
            </a:endParaRPr>
          </a:p>
          <a:p>
            <a:pPr marL="91440">
              <a:lnSpc>
                <a:spcPct val="100000"/>
              </a:lnSpc>
              <a:spcBef>
                <a:spcPts val="844"/>
              </a:spcBef>
              <a:tabLst>
                <a:tab pos="927735" algn="l"/>
              </a:tabLst>
            </a:pPr>
            <a:r>
              <a:rPr sz="1350" dirty="0">
                <a:latin typeface="Arial"/>
                <a:cs typeface="Arial"/>
              </a:rPr>
              <a:t>4</a:t>
            </a:r>
            <a:r>
              <a:rPr sz="1350" spc="3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5</a:t>
            </a:r>
            <a:r>
              <a:rPr sz="1350" spc="325" dirty="0">
                <a:latin typeface="Arial"/>
                <a:cs typeface="Arial"/>
              </a:rPr>
              <a:t> </a:t>
            </a:r>
            <a:r>
              <a:rPr sz="1350" spc="-50" dirty="0">
                <a:latin typeface="Arial"/>
                <a:cs typeface="Arial"/>
              </a:rPr>
              <a:t>6</a:t>
            </a:r>
            <a:r>
              <a:rPr sz="1350" dirty="0">
                <a:latin typeface="Arial"/>
                <a:cs typeface="Arial"/>
              </a:rPr>
              <a:t>	7</a:t>
            </a:r>
            <a:r>
              <a:rPr sz="1350" spc="3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8</a:t>
            </a:r>
            <a:r>
              <a:rPr sz="1350" spc="325" dirty="0">
                <a:latin typeface="Arial"/>
                <a:cs typeface="Arial"/>
              </a:rPr>
              <a:t> </a:t>
            </a:r>
            <a:r>
              <a:rPr sz="1350" spc="-50" dirty="0">
                <a:latin typeface="Arial"/>
                <a:cs typeface="Arial"/>
              </a:rPr>
              <a:t>9</a:t>
            </a:r>
            <a:endParaRPr sz="1350">
              <a:latin typeface="Arial"/>
              <a:cs typeface="Arial"/>
            </a:endParaRPr>
          </a:p>
          <a:p>
            <a:pPr marL="48895">
              <a:lnSpc>
                <a:spcPct val="100000"/>
              </a:lnSpc>
              <a:spcBef>
                <a:spcPts val="955"/>
              </a:spcBef>
              <a:tabLst>
                <a:tab pos="1201420" algn="l"/>
              </a:tabLst>
            </a:pPr>
            <a:r>
              <a:rPr sz="1100" spc="-10" dirty="0">
                <a:latin typeface="Arial"/>
                <a:cs typeface="Arial"/>
              </a:rPr>
              <a:t>Average</a:t>
            </a:r>
            <a:r>
              <a:rPr sz="1100" dirty="0">
                <a:latin typeface="Arial"/>
                <a:cs typeface="Arial"/>
              </a:rPr>
              <a:t>	</a:t>
            </a:r>
            <a:r>
              <a:rPr sz="1100" spc="-20" dirty="0">
                <a:latin typeface="Arial"/>
                <a:cs typeface="Arial"/>
              </a:rPr>
              <a:t>Poor</a:t>
            </a:r>
            <a:endParaRPr sz="1100">
              <a:latin typeface="Arial"/>
              <a:cs typeface="Arial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221049" y="7506070"/>
            <a:ext cx="3147695" cy="1236345"/>
            <a:chOff x="221049" y="7506070"/>
            <a:chExt cx="3147695" cy="1236345"/>
          </a:xfrm>
        </p:grpSpPr>
        <p:sp>
          <p:nvSpPr>
            <p:cNvPr id="27" name="object 27"/>
            <p:cNvSpPr/>
            <p:nvPr/>
          </p:nvSpPr>
          <p:spPr>
            <a:xfrm>
              <a:off x="221049" y="7506070"/>
              <a:ext cx="3147695" cy="1236345"/>
            </a:xfrm>
            <a:custGeom>
              <a:avLst/>
              <a:gdLst/>
              <a:ahLst/>
              <a:cxnLst/>
              <a:rect l="l" t="t" r="r" b="b"/>
              <a:pathLst>
                <a:path w="3147695" h="1236345">
                  <a:moveTo>
                    <a:pt x="3147180" y="0"/>
                  </a:moveTo>
                  <a:lnTo>
                    <a:pt x="0" y="0"/>
                  </a:lnTo>
                  <a:lnTo>
                    <a:pt x="0" y="1235954"/>
                  </a:lnTo>
                  <a:lnTo>
                    <a:pt x="3147180" y="1235954"/>
                  </a:lnTo>
                  <a:lnTo>
                    <a:pt x="3147180" y="0"/>
                  </a:lnTo>
                  <a:close/>
                </a:path>
              </a:pathLst>
            </a:custGeom>
            <a:solidFill>
              <a:srgbClr val="132A41">
                <a:alpha val="29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93497" y="7997100"/>
              <a:ext cx="2988310" cy="269875"/>
            </a:xfrm>
            <a:custGeom>
              <a:avLst/>
              <a:gdLst/>
              <a:ahLst/>
              <a:cxnLst/>
              <a:rect l="l" t="t" r="r" b="b"/>
              <a:pathLst>
                <a:path w="2988310" h="269875">
                  <a:moveTo>
                    <a:pt x="2988024" y="0"/>
                  </a:moveTo>
                  <a:lnTo>
                    <a:pt x="0" y="0"/>
                  </a:lnTo>
                  <a:lnTo>
                    <a:pt x="0" y="269253"/>
                  </a:lnTo>
                  <a:lnTo>
                    <a:pt x="2988024" y="269253"/>
                  </a:lnTo>
                  <a:lnTo>
                    <a:pt x="2988024" y="0"/>
                  </a:lnTo>
                  <a:close/>
                </a:path>
              </a:pathLst>
            </a:custGeom>
            <a:solidFill>
              <a:srgbClr val="DCE4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93497" y="7997100"/>
              <a:ext cx="2988310" cy="269875"/>
            </a:xfrm>
            <a:custGeom>
              <a:avLst/>
              <a:gdLst/>
              <a:ahLst/>
              <a:cxnLst/>
              <a:rect l="l" t="t" r="r" b="b"/>
              <a:pathLst>
                <a:path w="2988310" h="269875">
                  <a:moveTo>
                    <a:pt x="0" y="269253"/>
                  </a:moveTo>
                  <a:lnTo>
                    <a:pt x="2988024" y="269253"/>
                  </a:lnTo>
                  <a:lnTo>
                    <a:pt x="2988024" y="0"/>
                  </a:lnTo>
                  <a:lnTo>
                    <a:pt x="0" y="0"/>
                  </a:lnTo>
                  <a:lnTo>
                    <a:pt x="0" y="269253"/>
                  </a:lnTo>
                  <a:close/>
                </a:path>
              </a:pathLst>
            </a:custGeom>
            <a:ln w="2852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0" name="object 3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59468" y="8231590"/>
              <a:ext cx="205248" cy="152880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78773" y="8231590"/>
              <a:ext cx="205248" cy="152880"/>
            </a:xfrm>
            <a:prstGeom prst="rect">
              <a:avLst/>
            </a:prstGeom>
          </p:spPr>
        </p:pic>
      </p:grpSp>
      <p:sp>
        <p:nvSpPr>
          <p:cNvPr id="32" name="object 32"/>
          <p:cNvSpPr txBox="1"/>
          <p:nvPr/>
        </p:nvSpPr>
        <p:spPr>
          <a:xfrm>
            <a:off x="221049" y="5663441"/>
            <a:ext cx="7321550" cy="410845"/>
          </a:xfrm>
          <a:prstGeom prst="rect">
            <a:avLst/>
          </a:prstGeom>
          <a:solidFill>
            <a:srgbClr val="132A41"/>
          </a:solidFill>
        </p:spPr>
        <p:txBody>
          <a:bodyPr vert="horz" wrap="square" lIns="0" tIns="8509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670"/>
              </a:spcBef>
            </a:pPr>
            <a:r>
              <a:rPr sz="1550" b="1" dirty="0">
                <a:solidFill>
                  <a:srgbClr val="FFFFFF"/>
                </a:solidFill>
                <a:latin typeface="Book Antiqua"/>
                <a:cs typeface="Book Antiqua"/>
              </a:rPr>
              <a:t>Overall</a:t>
            </a:r>
            <a:r>
              <a:rPr sz="1550" b="1" spc="220" dirty="0">
                <a:solidFill>
                  <a:srgbClr val="FFFFFF"/>
                </a:solidFill>
                <a:latin typeface="Book Antiqua"/>
                <a:cs typeface="Book Antiqua"/>
              </a:rPr>
              <a:t> </a:t>
            </a:r>
            <a:r>
              <a:rPr sz="1550" b="1" spc="120" dirty="0">
                <a:solidFill>
                  <a:srgbClr val="FFFFFF"/>
                </a:solidFill>
                <a:latin typeface="Book Antiqua"/>
                <a:cs typeface="Book Antiqua"/>
              </a:rPr>
              <a:t>Impact</a:t>
            </a:r>
            <a:r>
              <a:rPr sz="1550" b="1" spc="225" dirty="0">
                <a:solidFill>
                  <a:srgbClr val="FFFFFF"/>
                </a:solidFill>
                <a:latin typeface="Book Antiqua"/>
                <a:cs typeface="Book Antiqua"/>
              </a:rPr>
              <a:t> </a:t>
            </a:r>
            <a:r>
              <a:rPr sz="1550" b="1" spc="95" dirty="0">
                <a:solidFill>
                  <a:srgbClr val="FFFFFF"/>
                </a:solidFill>
                <a:latin typeface="Book Antiqua"/>
                <a:cs typeface="Book Antiqua"/>
              </a:rPr>
              <a:t>Scoring:</a:t>
            </a:r>
            <a:r>
              <a:rPr sz="1550" b="1" spc="220" dirty="0">
                <a:solidFill>
                  <a:srgbClr val="FFFFFF"/>
                </a:solidFill>
                <a:latin typeface="Book Antiqua"/>
                <a:cs typeface="Book Antiqua"/>
              </a:rPr>
              <a:t> </a:t>
            </a:r>
            <a:r>
              <a:rPr sz="1550" b="1" spc="105" dirty="0">
                <a:solidFill>
                  <a:srgbClr val="FFFFFF"/>
                </a:solidFill>
                <a:latin typeface="Book Antiqua"/>
                <a:cs typeface="Book Antiqua"/>
              </a:rPr>
              <a:t>Examples</a:t>
            </a:r>
            <a:endParaRPr sz="1550">
              <a:latin typeface="Book Antiqua"/>
              <a:cs typeface="Book Antiqu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468059" y="6172141"/>
            <a:ext cx="4074160" cy="1236345"/>
          </a:xfrm>
          <a:prstGeom prst="rect">
            <a:avLst/>
          </a:prstGeom>
          <a:solidFill>
            <a:srgbClr val="132A41">
              <a:alpha val="5000"/>
            </a:srgbClr>
          </a:solidFill>
        </p:spPr>
        <p:txBody>
          <a:bodyPr vert="horz" wrap="square" lIns="0" tIns="74930" rIns="0" bIns="0" rtlCol="0">
            <a:spAutoFit/>
          </a:bodyPr>
          <a:lstStyle/>
          <a:p>
            <a:pPr marL="142240" marR="57150">
              <a:lnSpc>
                <a:spcPct val="100000"/>
              </a:lnSpc>
              <a:spcBef>
                <a:spcPts val="590"/>
              </a:spcBef>
            </a:pPr>
            <a:r>
              <a:rPr sz="1350" spc="-10" dirty="0">
                <a:latin typeface="Arial"/>
                <a:cs typeface="Arial"/>
              </a:rPr>
              <a:t>Because</a:t>
            </a:r>
            <a:r>
              <a:rPr sz="1350" spc="3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the</a:t>
            </a:r>
            <a:r>
              <a:rPr sz="1350" spc="4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importance</a:t>
            </a:r>
            <a:r>
              <a:rPr sz="1350" spc="4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of</a:t>
            </a:r>
            <a:r>
              <a:rPr sz="1350" spc="7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the</a:t>
            </a:r>
            <a:r>
              <a:rPr sz="1350" spc="4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research</a:t>
            </a:r>
            <a:r>
              <a:rPr sz="1350" spc="40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(Factor</a:t>
            </a:r>
            <a:r>
              <a:rPr sz="1350" spc="35" dirty="0">
                <a:latin typeface="Arial"/>
                <a:cs typeface="Arial"/>
              </a:rPr>
              <a:t> </a:t>
            </a:r>
            <a:r>
              <a:rPr sz="1350" spc="-25" dirty="0">
                <a:latin typeface="Arial"/>
                <a:cs typeface="Arial"/>
              </a:rPr>
              <a:t>1) </a:t>
            </a:r>
            <a:r>
              <a:rPr sz="1350" dirty="0">
                <a:latin typeface="Arial"/>
                <a:cs typeface="Arial"/>
              </a:rPr>
              <a:t>is</a:t>
            </a:r>
            <a:r>
              <a:rPr sz="1350" spc="3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seen</a:t>
            </a:r>
            <a:r>
              <a:rPr sz="1350" spc="35" dirty="0">
                <a:latin typeface="Arial"/>
                <a:cs typeface="Arial"/>
              </a:rPr>
              <a:t> </a:t>
            </a:r>
            <a:r>
              <a:rPr sz="1350" spc="-65" dirty="0">
                <a:latin typeface="Arial"/>
                <a:cs typeface="Arial"/>
              </a:rPr>
              <a:t>as</a:t>
            </a:r>
            <a:r>
              <a:rPr sz="1350" spc="3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moderate,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</a:t>
            </a:r>
            <a:r>
              <a:rPr sz="1350" spc="3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strong</a:t>
            </a:r>
            <a:r>
              <a:rPr sz="1350" spc="3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approach</a:t>
            </a:r>
            <a:r>
              <a:rPr sz="1350" spc="30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(Factor</a:t>
            </a:r>
            <a:r>
              <a:rPr sz="1350" spc="35" dirty="0">
                <a:latin typeface="Arial"/>
                <a:cs typeface="Arial"/>
              </a:rPr>
              <a:t> </a:t>
            </a:r>
            <a:r>
              <a:rPr sz="1350" spc="-25" dirty="0">
                <a:latin typeface="Arial"/>
                <a:cs typeface="Arial"/>
              </a:rPr>
              <a:t>2) </a:t>
            </a:r>
            <a:r>
              <a:rPr sz="1350" spc="50" dirty="0">
                <a:latin typeface="Arial"/>
                <a:cs typeface="Arial"/>
              </a:rPr>
              <a:t>and/or</a:t>
            </a:r>
            <a:r>
              <a:rPr sz="1350" spc="15" dirty="0">
                <a:latin typeface="Arial"/>
                <a:cs typeface="Arial"/>
              </a:rPr>
              <a:t> </a:t>
            </a:r>
            <a:r>
              <a:rPr sz="1350" spc="20" dirty="0">
                <a:latin typeface="Arial"/>
                <a:cs typeface="Arial"/>
              </a:rPr>
              <a:t>appropriate</a:t>
            </a:r>
            <a:r>
              <a:rPr sz="1350" spc="15" dirty="0">
                <a:latin typeface="Arial"/>
                <a:cs typeface="Arial"/>
              </a:rPr>
              <a:t> </a:t>
            </a:r>
            <a:r>
              <a:rPr sz="1350" spc="20" dirty="0">
                <a:latin typeface="Arial"/>
                <a:cs typeface="Arial"/>
              </a:rPr>
              <a:t>expertise and</a:t>
            </a:r>
            <a:r>
              <a:rPr sz="1350" spc="15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resources (Factor</a:t>
            </a:r>
            <a:r>
              <a:rPr sz="1350" spc="5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3)</a:t>
            </a:r>
            <a:r>
              <a:rPr sz="1350" spc="5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cannot</a:t>
            </a:r>
            <a:r>
              <a:rPr sz="1350" spc="55" dirty="0">
                <a:latin typeface="Arial"/>
                <a:cs typeface="Arial"/>
              </a:rPr>
              <a:t> </a:t>
            </a:r>
            <a:r>
              <a:rPr sz="1350" spc="60" dirty="0">
                <a:latin typeface="Arial"/>
                <a:cs typeface="Arial"/>
              </a:rPr>
              <a:t>be </a:t>
            </a:r>
            <a:r>
              <a:rPr sz="1350" dirty="0">
                <a:latin typeface="Arial"/>
                <a:cs typeface="Arial"/>
              </a:rPr>
              <a:t>expected</a:t>
            </a:r>
            <a:r>
              <a:rPr sz="1350" spc="55" dirty="0">
                <a:latin typeface="Arial"/>
                <a:cs typeface="Arial"/>
              </a:rPr>
              <a:t> </a:t>
            </a:r>
            <a:r>
              <a:rPr sz="1350" spc="60" dirty="0">
                <a:latin typeface="Arial"/>
                <a:cs typeface="Arial"/>
              </a:rPr>
              <a:t>to</a:t>
            </a:r>
            <a:r>
              <a:rPr sz="1350" spc="5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improve</a:t>
            </a:r>
            <a:r>
              <a:rPr sz="1350" spc="60" dirty="0">
                <a:latin typeface="Arial"/>
                <a:cs typeface="Arial"/>
              </a:rPr>
              <a:t> </a:t>
            </a:r>
            <a:r>
              <a:rPr sz="1350" spc="-25" dirty="0">
                <a:latin typeface="Arial"/>
                <a:cs typeface="Arial"/>
              </a:rPr>
              <a:t>the </a:t>
            </a:r>
            <a:r>
              <a:rPr sz="1350" dirty="0">
                <a:latin typeface="Arial"/>
                <a:cs typeface="Arial"/>
              </a:rPr>
              <a:t>overall</a:t>
            </a:r>
            <a:r>
              <a:rPr sz="1350" spc="1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impact</a:t>
            </a:r>
            <a:r>
              <a:rPr sz="1350" spc="120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score.</a:t>
            </a:r>
            <a:endParaRPr sz="135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63980" y="6180664"/>
            <a:ext cx="757555" cy="1968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0"/>
              </a:spcBef>
            </a:pPr>
            <a:r>
              <a:rPr sz="1100" b="1" dirty="0">
                <a:latin typeface="Arial"/>
                <a:cs typeface="Arial"/>
              </a:rPr>
              <a:t>Example</a:t>
            </a:r>
            <a:r>
              <a:rPr sz="1100" b="1" spc="-25" dirty="0">
                <a:latin typeface="Arial"/>
                <a:cs typeface="Arial"/>
              </a:rPr>
              <a:t> 1:</a:t>
            </a:r>
            <a:endParaRPr sz="11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468059" y="7506070"/>
            <a:ext cx="4074160" cy="1236345"/>
          </a:xfrm>
          <a:prstGeom prst="rect">
            <a:avLst/>
          </a:prstGeom>
          <a:solidFill>
            <a:srgbClr val="132A41">
              <a:alpha val="5000"/>
            </a:srgbClr>
          </a:solidFill>
        </p:spPr>
        <p:txBody>
          <a:bodyPr vert="horz" wrap="square" lIns="0" tIns="179705" rIns="0" bIns="0" rtlCol="0">
            <a:spAutoFit/>
          </a:bodyPr>
          <a:lstStyle/>
          <a:p>
            <a:pPr marL="142240" marR="140970">
              <a:lnSpc>
                <a:spcPct val="100000"/>
              </a:lnSpc>
              <a:spcBef>
                <a:spcPts val="1415"/>
              </a:spcBef>
            </a:pPr>
            <a:r>
              <a:rPr sz="1350" dirty="0">
                <a:latin typeface="Arial"/>
                <a:cs typeface="Arial"/>
              </a:rPr>
              <a:t>The</a:t>
            </a:r>
            <a:r>
              <a:rPr sz="1350" spc="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importance</a:t>
            </a:r>
            <a:r>
              <a:rPr sz="1350" spc="1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of</a:t>
            </a:r>
            <a:r>
              <a:rPr sz="1350" spc="4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the</a:t>
            </a:r>
            <a:r>
              <a:rPr sz="1350" spc="1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research</a:t>
            </a:r>
            <a:r>
              <a:rPr sz="1350" spc="10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(Factor</a:t>
            </a:r>
            <a:r>
              <a:rPr sz="1350" spc="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1)</a:t>
            </a:r>
            <a:r>
              <a:rPr sz="1350" spc="1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is</a:t>
            </a:r>
            <a:r>
              <a:rPr sz="1350" spc="5" dirty="0">
                <a:latin typeface="Arial"/>
                <a:cs typeface="Arial"/>
              </a:rPr>
              <a:t> </a:t>
            </a:r>
            <a:r>
              <a:rPr sz="1350" spc="-20" dirty="0">
                <a:latin typeface="Arial"/>
                <a:cs typeface="Arial"/>
              </a:rPr>
              <a:t>seen </a:t>
            </a:r>
            <a:r>
              <a:rPr sz="1350" spc="-65" dirty="0">
                <a:latin typeface="Arial"/>
                <a:cs typeface="Arial"/>
              </a:rPr>
              <a:t>as</a:t>
            </a:r>
            <a:r>
              <a:rPr sz="1350" spc="5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strong,</a:t>
            </a:r>
            <a:r>
              <a:rPr sz="1350" spc="1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yet</a:t>
            </a:r>
            <a:r>
              <a:rPr sz="1350" spc="6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</a:t>
            </a:r>
            <a:r>
              <a:rPr sz="1350" spc="6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moderate</a:t>
            </a:r>
            <a:r>
              <a:rPr sz="1350" spc="6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approach</a:t>
            </a:r>
            <a:r>
              <a:rPr sz="1350" spc="60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(Factor</a:t>
            </a:r>
            <a:r>
              <a:rPr sz="1350" spc="60" dirty="0">
                <a:latin typeface="Arial"/>
                <a:cs typeface="Arial"/>
              </a:rPr>
              <a:t> </a:t>
            </a:r>
            <a:r>
              <a:rPr sz="1350" spc="-25" dirty="0">
                <a:latin typeface="Arial"/>
                <a:cs typeface="Arial"/>
              </a:rPr>
              <a:t>2) </a:t>
            </a:r>
            <a:r>
              <a:rPr sz="1350" spc="50" dirty="0">
                <a:latin typeface="Arial"/>
                <a:cs typeface="Arial"/>
              </a:rPr>
              <a:t>and/or</a:t>
            </a:r>
            <a:r>
              <a:rPr sz="1350" spc="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gaps</a:t>
            </a:r>
            <a:r>
              <a:rPr sz="1350" spc="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in</a:t>
            </a:r>
            <a:r>
              <a:rPr sz="1350" spc="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expertise</a:t>
            </a:r>
            <a:r>
              <a:rPr sz="1350" spc="20" dirty="0">
                <a:latin typeface="Arial"/>
                <a:cs typeface="Arial"/>
              </a:rPr>
              <a:t> </a:t>
            </a:r>
            <a:r>
              <a:rPr sz="1350" spc="50" dirty="0">
                <a:latin typeface="Arial"/>
                <a:cs typeface="Arial"/>
              </a:rPr>
              <a:t>and/or</a:t>
            </a:r>
            <a:r>
              <a:rPr sz="1350" spc="20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resources (Factor</a:t>
            </a:r>
            <a:r>
              <a:rPr sz="1350" spc="3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3)</a:t>
            </a:r>
            <a:r>
              <a:rPr sz="1350" spc="3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can</a:t>
            </a:r>
            <a:r>
              <a:rPr sz="1350" spc="3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worsen</a:t>
            </a:r>
            <a:r>
              <a:rPr sz="1350" spc="3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the</a:t>
            </a:r>
            <a:r>
              <a:rPr sz="1350" spc="3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overall</a:t>
            </a:r>
            <a:r>
              <a:rPr sz="1350" spc="3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impact</a:t>
            </a:r>
            <a:r>
              <a:rPr sz="1350" spc="30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score.</a:t>
            </a:r>
            <a:endParaRPr sz="135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47078" y="7676925"/>
            <a:ext cx="2883535" cy="6419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  <a:tabLst>
                <a:tab pos="351155" algn="l"/>
                <a:tab pos="977265" algn="l"/>
                <a:tab pos="1290320" algn="l"/>
                <a:tab pos="1603375" algn="l"/>
                <a:tab pos="1917064" algn="l"/>
                <a:tab pos="2230120" algn="l"/>
                <a:tab pos="2543175" algn="l"/>
              </a:tabLst>
            </a:pPr>
            <a:r>
              <a:rPr sz="1350" spc="-50" dirty="0">
                <a:latin typeface="Arial"/>
                <a:cs typeface="Arial"/>
              </a:rPr>
              <a:t>1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65" dirty="0">
                <a:latin typeface="Arial"/>
                <a:cs typeface="Arial"/>
              </a:rPr>
              <a:t>2</a:t>
            </a:r>
            <a:r>
              <a:rPr sz="6075" spc="-97" baseline="-8230" dirty="0">
                <a:latin typeface="Cambria"/>
                <a:cs typeface="Cambria"/>
              </a:rPr>
              <a:t>[</a:t>
            </a:r>
            <a:r>
              <a:rPr sz="6075" spc="-719" baseline="-8230" dirty="0">
                <a:latin typeface="Cambria"/>
                <a:cs typeface="Cambria"/>
              </a:rPr>
              <a:t> </a:t>
            </a:r>
            <a:r>
              <a:rPr sz="1350" spc="-50" dirty="0">
                <a:latin typeface="Arial"/>
                <a:cs typeface="Arial"/>
              </a:rPr>
              <a:t>3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60" dirty="0">
                <a:latin typeface="Arial"/>
                <a:cs typeface="Arial"/>
              </a:rPr>
              <a:t>4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50" dirty="0">
                <a:latin typeface="Arial"/>
                <a:cs typeface="Arial"/>
              </a:rPr>
              <a:t>5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50" dirty="0">
                <a:latin typeface="Arial"/>
                <a:cs typeface="Arial"/>
              </a:rPr>
              <a:t>6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50" dirty="0">
                <a:latin typeface="Arial"/>
                <a:cs typeface="Arial"/>
              </a:rPr>
              <a:t>7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50" dirty="0">
                <a:latin typeface="Arial"/>
                <a:cs typeface="Arial"/>
              </a:rPr>
              <a:t>8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25" dirty="0">
                <a:latin typeface="Arial"/>
                <a:cs typeface="Arial"/>
              </a:rPr>
              <a:t>9</a:t>
            </a:r>
            <a:r>
              <a:rPr sz="6075" spc="-37" baseline="-8230" dirty="0">
                <a:latin typeface="Cambria"/>
                <a:cs typeface="Cambria"/>
              </a:rPr>
              <a:t>]</a:t>
            </a:r>
            <a:endParaRPr sz="6075" baseline="-8230">
              <a:latin typeface="Cambria"/>
              <a:cs typeface="Cambri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63980" y="7514592"/>
            <a:ext cx="757555" cy="1968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0"/>
              </a:spcBef>
            </a:pPr>
            <a:r>
              <a:rPr sz="1100" b="1" dirty="0">
                <a:latin typeface="Arial"/>
                <a:cs typeface="Arial"/>
              </a:rPr>
              <a:t>Example</a:t>
            </a:r>
            <a:r>
              <a:rPr sz="1100" b="1" spc="-25" dirty="0">
                <a:latin typeface="Arial"/>
                <a:cs typeface="Arial"/>
              </a:rPr>
              <a:t> 2:</a:t>
            </a:r>
            <a:endParaRPr sz="11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224482" y="7710906"/>
            <a:ext cx="111379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900" b="1" spc="-10" dirty="0">
                <a:latin typeface="Arial"/>
                <a:cs typeface="Arial"/>
              </a:rPr>
              <a:t>Overall</a:t>
            </a:r>
            <a:r>
              <a:rPr sz="900" b="1" spc="-20" dirty="0">
                <a:latin typeface="Arial"/>
                <a:cs typeface="Arial"/>
              </a:rPr>
              <a:t> </a:t>
            </a:r>
            <a:r>
              <a:rPr sz="900" b="1" spc="-10" dirty="0">
                <a:latin typeface="Arial"/>
                <a:cs typeface="Arial"/>
              </a:rPr>
              <a:t>Impact</a:t>
            </a:r>
            <a:r>
              <a:rPr sz="900" b="1" spc="-15" dirty="0">
                <a:latin typeface="Arial"/>
                <a:cs typeface="Arial"/>
              </a:rPr>
              <a:t> </a:t>
            </a:r>
            <a:r>
              <a:rPr sz="900" b="1" spc="-20" dirty="0">
                <a:latin typeface="Arial"/>
                <a:cs typeface="Arial"/>
              </a:rPr>
              <a:t>Score</a:t>
            </a:r>
            <a:endParaRPr sz="9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882981" y="8414684"/>
            <a:ext cx="860425" cy="245110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R="5080">
              <a:lnSpc>
                <a:spcPts val="790"/>
              </a:lnSpc>
              <a:spcBef>
                <a:spcPts val="254"/>
              </a:spcBef>
              <a:tabLst>
                <a:tab pos="477520" algn="l"/>
              </a:tabLst>
            </a:pPr>
            <a:r>
              <a:rPr sz="750" dirty="0">
                <a:latin typeface="Arial"/>
                <a:cs typeface="Arial"/>
              </a:rPr>
              <a:t>Factor</a:t>
            </a:r>
            <a:r>
              <a:rPr sz="750" spc="15" dirty="0">
                <a:latin typeface="Arial"/>
                <a:cs typeface="Arial"/>
              </a:rPr>
              <a:t> </a:t>
            </a:r>
            <a:r>
              <a:rPr sz="750" spc="50" dirty="0">
                <a:latin typeface="Arial"/>
                <a:cs typeface="Arial"/>
              </a:rPr>
              <a:t>1</a:t>
            </a:r>
            <a:r>
              <a:rPr sz="750" spc="295" dirty="0">
                <a:latin typeface="Arial"/>
                <a:cs typeface="Arial"/>
              </a:rPr>
              <a:t>  </a:t>
            </a:r>
            <a:r>
              <a:rPr sz="750" dirty="0">
                <a:latin typeface="Arial"/>
                <a:cs typeface="Arial"/>
              </a:rPr>
              <a:t>Factor</a:t>
            </a:r>
            <a:r>
              <a:rPr sz="750" spc="20" dirty="0">
                <a:latin typeface="Arial"/>
                <a:cs typeface="Arial"/>
              </a:rPr>
              <a:t> </a:t>
            </a:r>
            <a:r>
              <a:rPr sz="750" spc="-50" dirty="0">
                <a:latin typeface="Arial"/>
                <a:cs typeface="Arial"/>
              </a:rPr>
              <a:t>2</a:t>
            </a:r>
            <a:r>
              <a:rPr sz="750" spc="-10" dirty="0">
                <a:latin typeface="Arial"/>
                <a:cs typeface="Arial"/>
              </a:rPr>
              <a:t> Score</a:t>
            </a:r>
            <a:r>
              <a:rPr sz="750" dirty="0">
                <a:latin typeface="Arial"/>
                <a:cs typeface="Arial"/>
              </a:rPr>
              <a:t>	</a:t>
            </a:r>
            <a:r>
              <a:rPr sz="750" spc="-10" dirty="0">
                <a:latin typeface="Arial"/>
                <a:cs typeface="Arial"/>
              </a:rPr>
              <a:t>Score</a:t>
            </a:r>
            <a:endParaRPr sz="75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103091" y="8580401"/>
            <a:ext cx="1205865" cy="1454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750" dirty="0">
                <a:latin typeface="Arial"/>
                <a:cs typeface="Arial"/>
              </a:rPr>
              <a:t>Factor</a:t>
            </a:r>
            <a:r>
              <a:rPr sz="750" spc="35" dirty="0">
                <a:latin typeface="Arial"/>
                <a:cs typeface="Arial"/>
              </a:rPr>
              <a:t> </a:t>
            </a:r>
            <a:r>
              <a:rPr sz="750" spc="50" dirty="0">
                <a:latin typeface="Arial"/>
                <a:cs typeface="Arial"/>
              </a:rPr>
              <a:t>3</a:t>
            </a:r>
            <a:r>
              <a:rPr sz="750" spc="35" dirty="0">
                <a:latin typeface="Arial"/>
                <a:cs typeface="Arial"/>
              </a:rPr>
              <a:t> </a:t>
            </a:r>
            <a:r>
              <a:rPr sz="750" spc="80" dirty="0">
                <a:latin typeface="Arial"/>
                <a:cs typeface="Arial"/>
              </a:rPr>
              <a:t>=</a:t>
            </a:r>
            <a:r>
              <a:rPr sz="750" spc="35" dirty="0">
                <a:latin typeface="Arial"/>
                <a:cs typeface="Arial"/>
              </a:rPr>
              <a:t> </a:t>
            </a:r>
            <a:r>
              <a:rPr sz="750" dirty="0">
                <a:latin typeface="Arial"/>
                <a:cs typeface="Arial"/>
              </a:rPr>
              <a:t>Gaps</a:t>
            </a:r>
            <a:r>
              <a:rPr sz="750" spc="35" dirty="0">
                <a:latin typeface="Arial"/>
                <a:cs typeface="Arial"/>
              </a:rPr>
              <a:t> </a:t>
            </a:r>
            <a:r>
              <a:rPr sz="750" spc="-10" dirty="0">
                <a:latin typeface="Arial"/>
                <a:cs typeface="Arial"/>
              </a:rPr>
              <a:t>Identified</a:t>
            </a:r>
            <a:endParaRPr sz="750">
              <a:latin typeface="Arial"/>
              <a:cs typeface="Arial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279209" y="6648884"/>
            <a:ext cx="3016885" cy="401955"/>
            <a:chOff x="279209" y="6648884"/>
            <a:chExt cx="3016885" cy="401955"/>
          </a:xfrm>
        </p:grpSpPr>
        <p:sp>
          <p:nvSpPr>
            <p:cNvPr id="42" name="object 42"/>
            <p:cNvSpPr/>
            <p:nvPr/>
          </p:nvSpPr>
          <p:spPr>
            <a:xfrm>
              <a:off x="293497" y="6663171"/>
              <a:ext cx="2988310" cy="269875"/>
            </a:xfrm>
            <a:custGeom>
              <a:avLst/>
              <a:gdLst/>
              <a:ahLst/>
              <a:cxnLst/>
              <a:rect l="l" t="t" r="r" b="b"/>
              <a:pathLst>
                <a:path w="2988310" h="269875">
                  <a:moveTo>
                    <a:pt x="2988024" y="0"/>
                  </a:moveTo>
                  <a:lnTo>
                    <a:pt x="0" y="0"/>
                  </a:lnTo>
                  <a:lnTo>
                    <a:pt x="0" y="269253"/>
                  </a:lnTo>
                  <a:lnTo>
                    <a:pt x="2988024" y="269253"/>
                  </a:lnTo>
                  <a:lnTo>
                    <a:pt x="2988024" y="0"/>
                  </a:lnTo>
                  <a:close/>
                </a:path>
              </a:pathLst>
            </a:custGeom>
            <a:solidFill>
              <a:srgbClr val="DCE4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293497" y="6663171"/>
              <a:ext cx="2988310" cy="269875"/>
            </a:xfrm>
            <a:custGeom>
              <a:avLst/>
              <a:gdLst/>
              <a:ahLst/>
              <a:cxnLst/>
              <a:rect l="l" t="t" r="r" b="b"/>
              <a:pathLst>
                <a:path w="2988310" h="269875">
                  <a:moveTo>
                    <a:pt x="0" y="269253"/>
                  </a:moveTo>
                  <a:lnTo>
                    <a:pt x="2988024" y="269253"/>
                  </a:lnTo>
                  <a:lnTo>
                    <a:pt x="2988024" y="0"/>
                  </a:lnTo>
                  <a:lnTo>
                    <a:pt x="0" y="0"/>
                  </a:lnTo>
                  <a:lnTo>
                    <a:pt x="0" y="269253"/>
                  </a:lnTo>
                  <a:close/>
                </a:path>
              </a:pathLst>
            </a:custGeom>
            <a:ln w="2852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" name="object 4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84879" y="6897661"/>
              <a:ext cx="205248" cy="152880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42150" y="6897661"/>
              <a:ext cx="205248" cy="152880"/>
            </a:xfrm>
            <a:prstGeom prst="rect">
              <a:avLst/>
            </a:prstGeom>
          </p:spPr>
        </p:pic>
      </p:grpSp>
      <p:sp>
        <p:nvSpPr>
          <p:cNvPr id="46" name="object 46"/>
          <p:cNvSpPr txBox="1"/>
          <p:nvPr/>
        </p:nvSpPr>
        <p:spPr>
          <a:xfrm>
            <a:off x="447078" y="6342996"/>
            <a:ext cx="2858770" cy="6419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  <a:tabLst>
                <a:tab pos="351155" algn="l"/>
                <a:tab pos="664210" algn="l"/>
                <a:tab pos="977265" algn="l"/>
                <a:tab pos="1603375" algn="l"/>
                <a:tab pos="1917064" algn="l"/>
                <a:tab pos="2230120" algn="l"/>
                <a:tab pos="2543175" algn="l"/>
              </a:tabLst>
            </a:pPr>
            <a:r>
              <a:rPr sz="1350" spc="-50" dirty="0">
                <a:latin typeface="Arial"/>
                <a:cs typeface="Arial"/>
              </a:rPr>
              <a:t>1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50" dirty="0">
                <a:latin typeface="Arial"/>
                <a:cs typeface="Arial"/>
              </a:rPr>
              <a:t>2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50" dirty="0">
                <a:latin typeface="Arial"/>
                <a:cs typeface="Arial"/>
              </a:rPr>
              <a:t>3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150" dirty="0">
                <a:latin typeface="Arial"/>
                <a:cs typeface="Arial"/>
              </a:rPr>
              <a:t>4</a:t>
            </a:r>
            <a:r>
              <a:rPr sz="6075" spc="-225" baseline="-8230" dirty="0">
                <a:latin typeface="Cambria"/>
                <a:cs typeface="Cambria"/>
              </a:rPr>
              <a:t>[</a:t>
            </a:r>
            <a:r>
              <a:rPr sz="6075" spc="-457" baseline="-8230" dirty="0">
                <a:latin typeface="Cambria"/>
                <a:cs typeface="Cambria"/>
              </a:rPr>
              <a:t> </a:t>
            </a:r>
            <a:r>
              <a:rPr sz="1350" spc="-50" dirty="0">
                <a:latin typeface="Arial"/>
                <a:cs typeface="Arial"/>
              </a:rPr>
              <a:t>5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50" dirty="0">
                <a:latin typeface="Arial"/>
                <a:cs typeface="Arial"/>
              </a:rPr>
              <a:t>6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50" dirty="0">
                <a:latin typeface="Arial"/>
                <a:cs typeface="Arial"/>
              </a:rPr>
              <a:t>7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50" dirty="0">
                <a:latin typeface="Arial"/>
                <a:cs typeface="Arial"/>
              </a:rPr>
              <a:t>8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25" dirty="0">
                <a:latin typeface="Arial"/>
                <a:cs typeface="Arial"/>
              </a:rPr>
              <a:t>9</a:t>
            </a:r>
            <a:r>
              <a:rPr sz="6075" spc="-37" baseline="-8230" dirty="0">
                <a:latin typeface="Cambria"/>
                <a:cs typeface="Cambria"/>
              </a:rPr>
              <a:t>]</a:t>
            </a:r>
            <a:endParaRPr sz="6075" baseline="-8230">
              <a:latin typeface="Cambria"/>
              <a:cs typeface="Cambri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224482" y="6362715"/>
            <a:ext cx="111379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900" b="1" spc="-10" dirty="0">
                <a:latin typeface="Arial"/>
                <a:cs typeface="Arial"/>
              </a:rPr>
              <a:t>Overall</a:t>
            </a:r>
            <a:r>
              <a:rPr sz="900" b="1" spc="-20" dirty="0">
                <a:latin typeface="Arial"/>
                <a:cs typeface="Arial"/>
              </a:rPr>
              <a:t> </a:t>
            </a:r>
            <a:r>
              <a:rPr sz="900" b="1" spc="-10" dirty="0">
                <a:latin typeface="Arial"/>
                <a:cs typeface="Arial"/>
              </a:rPr>
              <a:t>Impact</a:t>
            </a:r>
            <a:r>
              <a:rPr sz="900" b="1" spc="-15" dirty="0">
                <a:latin typeface="Arial"/>
                <a:cs typeface="Arial"/>
              </a:rPr>
              <a:t> </a:t>
            </a:r>
            <a:r>
              <a:rPr sz="900" b="1" spc="-20" dirty="0">
                <a:latin typeface="Arial"/>
                <a:cs typeface="Arial"/>
              </a:rPr>
              <a:t>Score</a:t>
            </a:r>
            <a:endParaRPr sz="9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60000" y="7052295"/>
            <a:ext cx="382270" cy="245110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55244" marR="5080" indent="-55880">
              <a:lnSpc>
                <a:spcPts val="790"/>
              </a:lnSpc>
              <a:spcBef>
                <a:spcPts val="254"/>
              </a:spcBef>
            </a:pPr>
            <a:r>
              <a:rPr sz="750" dirty="0">
                <a:latin typeface="Arial"/>
                <a:cs typeface="Arial"/>
              </a:rPr>
              <a:t>Factor</a:t>
            </a:r>
            <a:r>
              <a:rPr sz="750" spc="90" dirty="0">
                <a:latin typeface="Arial"/>
                <a:cs typeface="Arial"/>
              </a:rPr>
              <a:t> </a:t>
            </a:r>
            <a:r>
              <a:rPr sz="750" dirty="0">
                <a:latin typeface="Arial"/>
                <a:cs typeface="Arial"/>
              </a:rPr>
              <a:t>2 </a:t>
            </a:r>
            <a:r>
              <a:rPr sz="750" spc="-10" dirty="0">
                <a:latin typeface="Arial"/>
                <a:cs typeface="Arial"/>
              </a:rPr>
              <a:t>Score</a:t>
            </a:r>
            <a:endParaRPr sz="75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602685" y="7052295"/>
            <a:ext cx="382270" cy="245110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55244" marR="5080" indent="-55880">
              <a:lnSpc>
                <a:spcPts val="790"/>
              </a:lnSpc>
              <a:spcBef>
                <a:spcPts val="254"/>
              </a:spcBef>
            </a:pPr>
            <a:r>
              <a:rPr sz="750" dirty="0">
                <a:latin typeface="Arial"/>
                <a:cs typeface="Arial"/>
              </a:rPr>
              <a:t>Factor</a:t>
            </a:r>
            <a:r>
              <a:rPr sz="750" spc="90" dirty="0">
                <a:latin typeface="Arial"/>
                <a:cs typeface="Arial"/>
              </a:rPr>
              <a:t> </a:t>
            </a:r>
            <a:r>
              <a:rPr sz="750" dirty="0">
                <a:latin typeface="Arial"/>
                <a:cs typeface="Arial"/>
              </a:rPr>
              <a:t>1 </a:t>
            </a:r>
            <a:r>
              <a:rPr sz="750" spc="-10" dirty="0">
                <a:latin typeface="Arial"/>
                <a:cs typeface="Arial"/>
              </a:rPr>
              <a:t>Score</a:t>
            </a:r>
            <a:endParaRPr sz="75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250376" y="7247062"/>
            <a:ext cx="1058545" cy="1454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750" dirty="0">
                <a:latin typeface="Arial"/>
                <a:cs typeface="Arial"/>
              </a:rPr>
              <a:t>Factor</a:t>
            </a:r>
            <a:r>
              <a:rPr sz="750" spc="20" dirty="0">
                <a:latin typeface="Arial"/>
                <a:cs typeface="Arial"/>
              </a:rPr>
              <a:t> </a:t>
            </a:r>
            <a:r>
              <a:rPr sz="750" spc="50" dirty="0">
                <a:latin typeface="Arial"/>
                <a:cs typeface="Arial"/>
              </a:rPr>
              <a:t>3</a:t>
            </a:r>
            <a:r>
              <a:rPr sz="750" spc="25" dirty="0">
                <a:latin typeface="Arial"/>
                <a:cs typeface="Arial"/>
              </a:rPr>
              <a:t> </a:t>
            </a:r>
            <a:r>
              <a:rPr sz="750" spc="80" dirty="0">
                <a:latin typeface="Arial"/>
                <a:cs typeface="Arial"/>
              </a:rPr>
              <a:t>=</a:t>
            </a:r>
            <a:r>
              <a:rPr sz="750" spc="5" dirty="0">
                <a:latin typeface="Arial"/>
                <a:cs typeface="Arial"/>
              </a:rPr>
              <a:t> </a:t>
            </a:r>
            <a:r>
              <a:rPr sz="750" spc="-10" dirty="0">
                <a:latin typeface="Arial"/>
                <a:cs typeface="Arial"/>
              </a:rPr>
              <a:t>Appropriate</a:t>
            </a:r>
            <a:endParaRPr sz="750">
              <a:latin typeface="Arial"/>
              <a:cs typeface="Arial"/>
            </a:endParaRPr>
          </a:p>
        </p:txBody>
      </p:sp>
      <p:grpSp>
        <p:nvGrpSpPr>
          <p:cNvPr id="51" name="object 51"/>
          <p:cNvGrpSpPr/>
          <p:nvPr/>
        </p:nvGrpSpPr>
        <p:grpSpPr>
          <a:xfrm>
            <a:off x="1627804" y="6537799"/>
            <a:ext cx="305435" cy="177165"/>
            <a:chOff x="1627804" y="6537799"/>
            <a:chExt cx="305435" cy="177165"/>
          </a:xfrm>
        </p:grpSpPr>
        <p:sp>
          <p:nvSpPr>
            <p:cNvPr id="52" name="object 52"/>
            <p:cNvSpPr/>
            <p:nvPr/>
          </p:nvSpPr>
          <p:spPr>
            <a:xfrm>
              <a:off x="1634934" y="6544930"/>
              <a:ext cx="291465" cy="163195"/>
            </a:xfrm>
            <a:custGeom>
              <a:avLst/>
              <a:gdLst/>
              <a:ahLst/>
              <a:cxnLst/>
              <a:rect l="l" t="t" r="r" b="b"/>
              <a:pathLst>
                <a:path w="291464" h="163195">
                  <a:moveTo>
                    <a:pt x="291015" y="0"/>
                  </a:moveTo>
                  <a:lnTo>
                    <a:pt x="0" y="0"/>
                  </a:lnTo>
                  <a:lnTo>
                    <a:pt x="145536" y="162792"/>
                  </a:lnTo>
                  <a:lnTo>
                    <a:pt x="291015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634934" y="6544930"/>
              <a:ext cx="291465" cy="163195"/>
            </a:xfrm>
            <a:custGeom>
              <a:avLst/>
              <a:gdLst/>
              <a:ahLst/>
              <a:cxnLst/>
              <a:rect l="l" t="t" r="r" b="b"/>
              <a:pathLst>
                <a:path w="291464" h="163195">
                  <a:moveTo>
                    <a:pt x="145536" y="162792"/>
                  </a:moveTo>
                  <a:lnTo>
                    <a:pt x="0" y="0"/>
                  </a:lnTo>
                  <a:lnTo>
                    <a:pt x="291015" y="0"/>
                  </a:lnTo>
                  <a:lnTo>
                    <a:pt x="145536" y="162792"/>
                  </a:lnTo>
                  <a:close/>
                </a:path>
              </a:pathLst>
            </a:custGeom>
            <a:ln w="1426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4" name="object 54"/>
          <p:cNvGrpSpPr/>
          <p:nvPr/>
        </p:nvGrpSpPr>
        <p:grpSpPr>
          <a:xfrm>
            <a:off x="1627804" y="7880473"/>
            <a:ext cx="305435" cy="177165"/>
            <a:chOff x="1627804" y="7880473"/>
            <a:chExt cx="305435" cy="177165"/>
          </a:xfrm>
        </p:grpSpPr>
        <p:sp>
          <p:nvSpPr>
            <p:cNvPr id="55" name="object 55"/>
            <p:cNvSpPr/>
            <p:nvPr/>
          </p:nvSpPr>
          <p:spPr>
            <a:xfrm>
              <a:off x="1634934" y="7887603"/>
              <a:ext cx="291465" cy="163195"/>
            </a:xfrm>
            <a:custGeom>
              <a:avLst/>
              <a:gdLst/>
              <a:ahLst/>
              <a:cxnLst/>
              <a:rect l="l" t="t" r="r" b="b"/>
              <a:pathLst>
                <a:path w="291464" h="163195">
                  <a:moveTo>
                    <a:pt x="291015" y="0"/>
                  </a:moveTo>
                  <a:lnTo>
                    <a:pt x="0" y="0"/>
                  </a:lnTo>
                  <a:lnTo>
                    <a:pt x="145536" y="162792"/>
                  </a:lnTo>
                  <a:lnTo>
                    <a:pt x="291015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1634934" y="7887603"/>
              <a:ext cx="291465" cy="163195"/>
            </a:xfrm>
            <a:custGeom>
              <a:avLst/>
              <a:gdLst/>
              <a:ahLst/>
              <a:cxnLst/>
              <a:rect l="l" t="t" r="r" b="b"/>
              <a:pathLst>
                <a:path w="291464" h="163195">
                  <a:moveTo>
                    <a:pt x="145536" y="162792"/>
                  </a:moveTo>
                  <a:lnTo>
                    <a:pt x="0" y="0"/>
                  </a:lnTo>
                  <a:lnTo>
                    <a:pt x="291015" y="0"/>
                  </a:lnTo>
                  <a:lnTo>
                    <a:pt x="145536" y="162792"/>
                  </a:lnTo>
                  <a:close/>
                </a:path>
              </a:pathLst>
            </a:custGeom>
            <a:ln w="1426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7" name="object 57"/>
          <p:cNvSpPr txBox="1"/>
          <p:nvPr/>
        </p:nvSpPr>
        <p:spPr>
          <a:xfrm>
            <a:off x="208349" y="8855822"/>
            <a:ext cx="2894965" cy="1968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00" dirty="0">
                <a:latin typeface="Arial"/>
                <a:cs typeface="Arial"/>
              </a:rPr>
              <a:t>Guidance</a:t>
            </a:r>
            <a:r>
              <a:rPr sz="1100" spc="13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Effective:</a:t>
            </a:r>
            <a:r>
              <a:rPr sz="1100" spc="140" dirty="0">
                <a:latin typeface="Arial"/>
                <a:cs typeface="Arial"/>
              </a:rPr>
              <a:t> </a:t>
            </a:r>
            <a:r>
              <a:rPr sz="1100" spc="60" dirty="0">
                <a:latin typeface="Arial"/>
                <a:cs typeface="Arial"/>
              </a:rPr>
              <a:t>2025/10</a:t>
            </a:r>
            <a:r>
              <a:rPr sz="1100" spc="14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Council</a:t>
            </a:r>
            <a:r>
              <a:rPr sz="1100" spc="140" dirty="0">
                <a:latin typeface="Arial"/>
                <a:cs typeface="Arial"/>
              </a:rPr>
              <a:t> </a:t>
            </a:r>
            <a:r>
              <a:rPr sz="1100" spc="-10" dirty="0">
                <a:latin typeface="Arial"/>
                <a:cs typeface="Arial"/>
              </a:rPr>
              <a:t>Round</a:t>
            </a:r>
            <a:endParaRPr sz="1100">
              <a:latin typeface="Arial"/>
              <a:cs typeface="Arial"/>
            </a:endParaRPr>
          </a:p>
        </p:txBody>
      </p:sp>
      <p:grpSp>
        <p:nvGrpSpPr>
          <p:cNvPr id="58" name="object 58"/>
          <p:cNvGrpSpPr/>
          <p:nvPr/>
        </p:nvGrpSpPr>
        <p:grpSpPr>
          <a:xfrm>
            <a:off x="4157164" y="1389690"/>
            <a:ext cx="2153920" cy="158115"/>
            <a:chOff x="4157164" y="1389690"/>
            <a:chExt cx="2153920" cy="158115"/>
          </a:xfrm>
        </p:grpSpPr>
        <p:pic>
          <p:nvPicPr>
            <p:cNvPr id="59" name="object 5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157164" y="1390475"/>
              <a:ext cx="114090" cy="156874"/>
            </a:xfrm>
            <a:prstGeom prst="rect">
              <a:avLst/>
            </a:prstGeom>
          </p:spPr>
        </p:pic>
        <p:pic>
          <p:nvPicPr>
            <p:cNvPr id="60" name="object 6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170000" y="1389690"/>
              <a:ext cx="114090" cy="157658"/>
            </a:xfrm>
            <a:prstGeom prst="rect">
              <a:avLst/>
            </a:prstGeom>
          </p:spPr>
        </p:pic>
        <p:pic>
          <p:nvPicPr>
            <p:cNvPr id="61" name="object 6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196528" y="1390475"/>
              <a:ext cx="114090" cy="156874"/>
            </a:xfrm>
            <a:prstGeom prst="rect">
              <a:avLst/>
            </a:prstGeom>
          </p:spPr>
        </p:pic>
      </p:grpSp>
      <p:sp>
        <p:nvSpPr>
          <p:cNvPr id="62" name="object 62"/>
          <p:cNvSpPr txBox="1"/>
          <p:nvPr/>
        </p:nvSpPr>
        <p:spPr>
          <a:xfrm>
            <a:off x="5590437" y="8855822"/>
            <a:ext cx="1964689" cy="1968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00" spc="-10" dirty="0">
                <a:latin typeface="Arial"/>
                <a:cs typeface="Arial"/>
              </a:rPr>
              <a:t>Release</a:t>
            </a:r>
            <a:r>
              <a:rPr sz="1100" spc="8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date:</a:t>
            </a:r>
            <a:r>
              <a:rPr sz="1100" spc="9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March</a:t>
            </a:r>
            <a:r>
              <a:rPr sz="1100" spc="9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14,</a:t>
            </a:r>
            <a:r>
              <a:rPr sz="1100" spc="45" dirty="0">
                <a:latin typeface="Arial"/>
                <a:cs typeface="Arial"/>
              </a:rPr>
              <a:t> </a:t>
            </a:r>
            <a:r>
              <a:rPr sz="1100" spc="35" dirty="0">
                <a:latin typeface="Arial"/>
                <a:cs typeface="Arial"/>
              </a:rPr>
              <a:t>2025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772400" cy="914400"/>
          </a:xfrm>
          <a:custGeom>
            <a:avLst/>
            <a:gdLst/>
            <a:ahLst/>
            <a:cxnLst/>
            <a:rect l="l" t="t" r="r" b="b"/>
            <a:pathLst>
              <a:path w="7772400" h="914400">
                <a:moveTo>
                  <a:pt x="7772400" y="0"/>
                </a:moveTo>
                <a:lnTo>
                  <a:pt x="0" y="0"/>
                </a:lnTo>
                <a:lnTo>
                  <a:pt x="0" y="914400"/>
                </a:lnTo>
                <a:lnTo>
                  <a:pt x="7772400" y="914400"/>
                </a:lnTo>
                <a:lnTo>
                  <a:pt x="7772400" y="0"/>
                </a:lnTo>
                <a:close/>
              </a:path>
            </a:pathLst>
          </a:custGeom>
          <a:solidFill>
            <a:srgbClr val="132A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57200" y="1093724"/>
            <a:ext cx="6858000" cy="320040"/>
          </a:xfrm>
          <a:prstGeom prst="rect">
            <a:avLst/>
          </a:prstGeom>
          <a:solidFill>
            <a:srgbClr val="8CA84C">
              <a:alpha val="29998"/>
            </a:srgbClr>
          </a:solidFill>
        </p:spPr>
        <p:txBody>
          <a:bodyPr vert="horz" wrap="square" lIns="0" tIns="60960" rIns="0" bIns="0" rtlCol="0">
            <a:spAutoFit/>
          </a:bodyPr>
          <a:lstStyle/>
          <a:p>
            <a:pPr marL="228600">
              <a:lnSpc>
                <a:spcPct val="100000"/>
              </a:lnSpc>
              <a:spcBef>
                <a:spcPts val="480"/>
              </a:spcBef>
            </a:pPr>
            <a:r>
              <a:rPr sz="1300" b="1" spc="-10" dirty="0">
                <a:solidFill>
                  <a:srgbClr val="132A41"/>
                </a:solidFill>
                <a:latin typeface="Book Antiqua"/>
                <a:cs typeface="Book Antiqua"/>
              </a:rPr>
              <a:t>INTRODUCTION</a:t>
            </a:r>
            <a:endParaRPr sz="13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00" y="1520751"/>
            <a:ext cx="6713855" cy="4551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4765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goal</a:t>
            </a:r>
            <a:r>
              <a:rPr sz="12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20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peer</a:t>
            </a:r>
            <a:r>
              <a:rPr sz="12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review</a:t>
            </a:r>
            <a:r>
              <a:rPr sz="12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sz="12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2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provide</a:t>
            </a:r>
            <a:r>
              <a:rPr sz="12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expert</a:t>
            </a:r>
            <a:r>
              <a:rPr sz="12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advice</a:t>
            </a:r>
            <a:r>
              <a:rPr sz="12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2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NIH</a:t>
            </a:r>
            <a:r>
              <a:rPr sz="12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on</a:t>
            </a:r>
            <a:r>
              <a:rPr sz="12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scientific</a:t>
            </a:r>
            <a:r>
              <a:rPr sz="12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2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technical</a:t>
            </a:r>
            <a:r>
              <a:rPr sz="12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merit</a:t>
            </a:r>
            <a:r>
              <a:rPr sz="12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Arial"/>
                <a:cs typeface="Arial"/>
              </a:rPr>
              <a:t>of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grant</a:t>
            </a:r>
            <a:r>
              <a:rPr sz="120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applications</a:t>
            </a:r>
            <a:r>
              <a:rPr sz="120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20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inform</a:t>
            </a:r>
            <a:r>
              <a:rPr sz="120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their</a:t>
            </a:r>
            <a:r>
              <a:rPr sz="120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50" dirty="0">
                <a:solidFill>
                  <a:srgbClr val="231F20"/>
                </a:solidFill>
                <a:latin typeface="Arial"/>
                <a:cs typeface="Arial"/>
              </a:rPr>
              <a:t>funding</a:t>
            </a:r>
            <a:r>
              <a:rPr sz="120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decisions.</a:t>
            </a:r>
            <a:r>
              <a:rPr sz="12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35" dirty="0">
                <a:solidFill>
                  <a:srgbClr val="231F20"/>
                </a:solidFill>
                <a:latin typeface="Arial"/>
                <a:cs typeface="Arial"/>
              </a:rPr>
              <a:t>Peer</a:t>
            </a:r>
            <a:r>
              <a:rPr sz="120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review</a:t>
            </a:r>
            <a:r>
              <a:rPr sz="120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has</a:t>
            </a:r>
            <a:r>
              <a:rPr sz="120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two</a:t>
            </a:r>
            <a:r>
              <a:rPr sz="120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important</a:t>
            </a:r>
            <a:r>
              <a:rPr sz="120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outputs: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200">
              <a:latin typeface="Arial"/>
              <a:cs typeface="Arial"/>
            </a:endParaRPr>
          </a:p>
          <a:p>
            <a:pPr marL="470534" indent="-229235">
              <a:lnSpc>
                <a:spcPct val="100000"/>
              </a:lnSpc>
              <a:buAutoNum type="arabicPeriod"/>
              <a:tabLst>
                <a:tab pos="470534" algn="l"/>
              </a:tabLst>
            </a:pP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written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evaluation</a:t>
            </a:r>
            <a:r>
              <a:rPr sz="12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231F20"/>
                </a:solidFill>
                <a:latin typeface="Arial"/>
                <a:cs typeface="Arial"/>
              </a:rPr>
              <a:t>(for</a:t>
            </a:r>
            <a:r>
              <a:rPr sz="1200" i="1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231F20"/>
                </a:solidFill>
                <a:latin typeface="Arial"/>
                <a:cs typeface="Arial"/>
              </a:rPr>
              <a:t>all</a:t>
            </a:r>
            <a:r>
              <a:rPr sz="1200" i="1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i="1" spc="-10" dirty="0">
                <a:solidFill>
                  <a:srgbClr val="231F20"/>
                </a:solidFill>
                <a:latin typeface="Arial"/>
                <a:cs typeface="Arial"/>
              </a:rPr>
              <a:t>applications)</a:t>
            </a:r>
            <a:endParaRPr sz="1200">
              <a:latin typeface="Arial"/>
              <a:cs typeface="Arial"/>
            </a:endParaRPr>
          </a:p>
          <a:p>
            <a:pPr marL="470534" indent="-229235">
              <a:lnSpc>
                <a:spcPct val="100000"/>
              </a:lnSpc>
              <a:buAutoNum type="arabicPeriod"/>
              <a:tabLst>
                <a:tab pos="470534" algn="l"/>
              </a:tabLst>
            </a:pP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impact</a:t>
            </a:r>
            <a:r>
              <a:rPr sz="12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score,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and,</a:t>
            </a:r>
            <a:r>
              <a:rPr sz="120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if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applicable,</a:t>
            </a:r>
            <a:r>
              <a:rPr sz="120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percentile</a:t>
            </a:r>
            <a:r>
              <a:rPr sz="12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i="1" spc="10" dirty="0">
                <a:solidFill>
                  <a:srgbClr val="231F20"/>
                </a:solidFill>
                <a:latin typeface="Arial"/>
                <a:cs typeface="Arial"/>
              </a:rPr>
              <a:t>(for</a:t>
            </a:r>
            <a:r>
              <a:rPr sz="1200" i="1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231F20"/>
                </a:solidFill>
                <a:latin typeface="Arial"/>
                <a:cs typeface="Arial"/>
              </a:rPr>
              <a:t>discussed</a:t>
            </a:r>
            <a:r>
              <a:rPr sz="1200" i="1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i="1" spc="10" dirty="0">
                <a:solidFill>
                  <a:srgbClr val="231F20"/>
                </a:solidFill>
                <a:latin typeface="Arial"/>
                <a:cs typeface="Arial"/>
              </a:rPr>
              <a:t>applications</a:t>
            </a:r>
            <a:r>
              <a:rPr sz="1200" i="1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i="1" spc="-10" dirty="0">
                <a:solidFill>
                  <a:srgbClr val="231F20"/>
                </a:solidFill>
                <a:latin typeface="Arial"/>
                <a:cs typeface="Arial"/>
              </a:rPr>
              <a:t>only)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0"/>
              </a:spcBef>
              <a:buClr>
                <a:srgbClr val="231F20"/>
              </a:buClr>
              <a:buFont typeface="Arial"/>
              <a:buAutoNum type="arabicPeriod"/>
            </a:pP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b="1" dirty="0">
                <a:solidFill>
                  <a:srgbClr val="231F20"/>
                </a:solidFill>
                <a:latin typeface="Tahoma"/>
                <a:cs typeface="Tahoma"/>
              </a:rPr>
              <a:t>Who</a:t>
            </a:r>
            <a:r>
              <a:rPr sz="1200" b="1" spc="-5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200" b="1" spc="-30" dirty="0">
                <a:solidFill>
                  <a:srgbClr val="231F20"/>
                </a:solidFill>
                <a:latin typeface="Tahoma"/>
                <a:cs typeface="Tahoma"/>
              </a:rPr>
              <a:t>is</a:t>
            </a:r>
            <a:r>
              <a:rPr sz="1200" b="1" spc="-5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200" b="1" spc="-25" dirty="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sz="1200" b="1" spc="-5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200" b="1" spc="-20" dirty="0">
                <a:solidFill>
                  <a:srgbClr val="231F20"/>
                </a:solidFill>
                <a:latin typeface="Tahoma"/>
                <a:cs typeface="Tahoma"/>
              </a:rPr>
              <a:t>audience</a:t>
            </a:r>
            <a:r>
              <a:rPr sz="1200" b="1" spc="-5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200" b="1" spc="-20" dirty="0">
                <a:solidFill>
                  <a:srgbClr val="231F20"/>
                </a:solidFill>
                <a:latin typeface="Tahoma"/>
                <a:cs typeface="Tahoma"/>
              </a:rPr>
              <a:t>for</a:t>
            </a:r>
            <a:r>
              <a:rPr sz="1200" b="1" spc="-5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200" b="1" spc="-20" dirty="0">
                <a:solidFill>
                  <a:srgbClr val="231F20"/>
                </a:solidFill>
                <a:latin typeface="Tahoma"/>
                <a:cs typeface="Tahoma"/>
              </a:rPr>
              <a:t>your</a:t>
            </a:r>
            <a:r>
              <a:rPr sz="1200" b="1" spc="-5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200" b="1" spc="-10" dirty="0">
                <a:solidFill>
                  <a:srgbClr val="231F20"/>
                </a:solidFill>
                <a:latin typeface="Tahoma"/>
                <a:cs typeface="Tahoma"/>
              </a:rPr>
              <a:t>critique?</a:t>
            </a:r>
            <a:endParaRPr sz="12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360"/>
              </a:spcBef>
            </a:pP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primary</a:t>
            </a:r>
            <a:r>
              <a:rPr sz="12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audience</a:t>
            </a:r>
            <a:r>
              <a:rPr sz="12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2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your</a:t>
            </a:r>
            <a:r>
              <a:rPr sz="12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critique</a:t>
            </a:r>
            <a:r>
              <a:rPr sz="12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sz="12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50" dirty="0">
                <a:solidFill>
                  <a:srgbClr val="231F20"/>
                </a:solidFill>
                <a:latin typeface="Arial"/>
                <a:cs typeface="Arial"/>
              </a:rPr>
              <a:t>funding</a:t>
            </a:r>
            <a:r>
              <a:rPr sz="12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NIH</a:t>
            </a:r>
            <a:r>
              <a:rPr sz="12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Institute/Center’s Advisory</a:t>
            </a:r>
            <a:r>
              <a:rPr sz="12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Council</a:t>
            </a:r>
            <a:r>
              <a:rPr sz="12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Arial"/>
                <a:cs typeface="Arial"/>
              </a:rPr>
              <a:t>and </a:t>
            </a:r>
            <a:r>
              <a:rPr sz="1200" spc="-20" dirty="0">
                <a:solidFill>
                  <a:srgbClr val="231F20"/>
                </a:solidFill>
                <a:latin typeface="Arial"/>
                <a:cs typeface="Arial"/>
              </a:rPr>
              <a:t>staff.</a:t>
            </a:r>
            <a:r>
              <a:rPr sz="1200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An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important</a:t>
            </a:r>
            <a:r>
              <a:rPr sz="120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secondary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audience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sz="120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other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reviewers</a:t>
            </a:r>
            <a:r>
              <a:rPr sz="120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who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will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be</a:t>
            </a:r>
            <a:r>
              <a:rPr sz="120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reading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your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critique</a:t>
            </a:r>
            <a:r>
              <a:rPr sz="1200" spc="500" dirty="0">
                <a:solidFill>
                  <a:srgbClr val="231F20"/>
                </a:solidFill>
                <a:latin typeface="Arial"/>
                <a:cs typeface="Arial"/>
              </a:rPr>
              <a:t>  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2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understand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what</a:t>
            </a:r>
            <a:r>
              <a:rPr sz="12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drove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your</a:t>
            </a:r>
            <a:r>
              <a:rPr sz="12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assessment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20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overall</a:t>
            </a:r>
            <a:r>
              <a:rPr sz="12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impact.</a:t>
            </a:r>
            <a:r>
              <a:rPr sz="12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applicant</a:t>
            </a:r>
            <a:r>
              <a:rPr sz="12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will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also</a:t>
            </a:r>
            <a:r>
              <a:rPr sz="12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read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Arial"/>
                <a:cs typeface="Arial"/>
              </a:rPr>
              <a:t>your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critique,</a:t>
            </a:r>
            <a:r>
              <a:rPr sz="1200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but</a:t>
            </a:r>
            <a:r>
              <a:rPr sz="12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this</a:t>
            </a:r>
            <a:r>
              <a:rPr sz="12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should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not</a:t>
            </a:r>
            <a:r>
              <a:rPr sz="12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diminish</a:t>
            </a:r>
            <a:r>
              <a:rPr sz="12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your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candor,</a:t>
            </a:r>
            <a:r>
              <a:rPr sz="1200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nor</a:t>
            </a:r>
            <a:r>
              <a:rPr sz="12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lead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you</a:t>
            </a:r>
            <a:r>
              <a:rPr sz="12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2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make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recommendations</a:t>
            </a:r>
            <a:r>
              <a:rPr sz="12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Arial"/>
                <a:cs typeface="Arial"/>
              </a:rPr>
              <a:t>for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improving</a:t>
            </a:r>
            <a:r>
              <a:rPr sz="1200" spc="1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1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application.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b="1" spc="-20" dirty="0">
                <a:solidFill>
                  <a:srgbClr val="231F20"/>
                </a:solidFill>
                <a:latin typeface="Tahoma"/>
                <a:cs typeface="Tahoma"/>
              </a:rPr>
              <a:t>General</a:t>
            </a:r>
            <a:r>
              <a:rPr sz="1200" b="1" spc="-4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200" b="1" spc="-10" dirty="0">
                <a:solidFill>
                  <a:srgbClr val="231F20"/>
                </a:solidFill>
                <a:latin typeface="Tahoma"/>
                <a:cs typeface="Tahoma"/>
              </a:rPr>
              <a:t>guidance</a:t>
            </a:r>
            <a:r>
              <a:rPr sz="1200" b="1" spc="-4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200" b="1" spc="-20" dirty="0">
                <a:solidFill>
                  <a:srgbClr val="231F20"/>
                </a:solidFill>
                <a:latin typeface="Tahoma"/>
                <a:cs typeface="Tahoma"/>
              </a:rPr>
              <a:t>for</a:t>
            </a:r>
            <a:r>
              <a:rPr sz="1200" b="1" spc="-4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200" b="1" spc="-20" dirty="0">
                <a:solidFill>
                  <a:srgbClr val="231F20"/>
                </a:solidFill>
                <a:latin typeface="Tahoma"/>
                <a:cs typeface="Tahoma"/>
              </a:rPr>
              <a:t>writing</a:t>
            </a:r>
            <a:r>
              <a:rPr sz="1200" b="1" spc="-4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200" b="1" spc="-30" dirty="0">
                <a:solidFill>
                  <a:srgbClr val="231F20"/>
                </a:solidFill>
                <a:latin typeface="Tahoma"/>
                <a:cs typeface="Tahoma"/>
              </a:rPr>
              <a:t>effective</a:t>
            </a:r>
            <a:r>
              <a:rPr sz="1200" b="1" spc="-4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200" b="1" spc="-10" dirty="0">
                <a:solidFill>
                  <a:srgbClr val="231F20"/>
                </a:solidFill>
                <a:latin typeface="Tahoma"/>
                <a:cs typeface="Tahoma"/>
              </a:rPr>
              <a:t>critiques:</a:t>
            </a:r>
            <a:endParaRPr sz="1200">
              <a:latin typeface="Tahoma"/>
              <a:cs typeface="Tahoma"/>
            </a:endParaRPr>
          </a:p>
          <a:p>
            <a:pPr marL="469900" marR="324485" lvl="1" indent="-228600">
              <a:lnSpc>
                <a:spcPct val="100000"/>
              </a:lnSpc>
              <a:spcBef>
                <a:spcPts val="360"/>
              </a:spcBef>
              <a:buChar char="•"/>
              <a:tabLst>
                <a:tab pos="469900" algn="l"/>
              </a:tabLst>
            </a:pP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Provide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2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clear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2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candid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write-up</a:t>
            </a:r>
            <a:r>
              <a:rPr sz="12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20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strengths</a:t>
            </a:r>
            <a:r>
              <a:rPr sz="12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weaknesses</a:t>
            </a:r>
            <a:r>
              <a:rPr sz="12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20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500" dirty="0">
                <a:solidFill>
                  <a:srgbClr val="231F20"/>
                </a:solidFill>
                <a:latin typeface="Arial"/>
                <a:cs typeface="Arial"/>
              </a:rPr>
              <a:t> 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proposed</a:t>
            </a:r>
            <a:r>
              <a:rPr sz="1200" spc="1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research</a:t>
            </a:r>
            <a:r>
              <a:rPr sz="120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project.</a:t>
            </a:r>
            <a:endParaRPr sz="1200">
              <a:latin typeface="Arial"/>
              <a:cs typeface="Arial"/>
            </a:endParaRPr>
          </a:p>
          <a:p>
            <a:pPr marL="469265" lvl="1" indent="-227965">
              <a:lnSpc>
                <a:spcPct val="100000"/>
              </a:lnSpc>
              <a:buChar char="•"/>
              <a:tabLst>
                <a:tab pos="469265" algn="l"/>
              </a:tabLst>
            </a:pPr>
            <a:r>
              <a:rPr sz="1200" spc="-20" dirty="0">
                <a:solidFill>
                  <a:srgbClr val="231F20"/>
                </a:solidFill>
                <a:latin typeface="Arial"/>
                <a:cs typeface="Arial"/>
              </a:rPr>
              <a:t>Focus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on</a:t>
            </a:r>
            <a:r>
              <a:rPr sz="12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what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drove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your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Arial"/>
                <a:cs typeface="Arial"/>
              </a:rPr>
              <a:t>assessment,</a:t>
            </a:r>
            <a:r>
              <a:rPr sz="12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not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on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minor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points.</a:t>
            </a:r>
            <a:endParaRPr sz="1200">
              <a:latin typeface="Arial"/>
              <a:cs typeface="Arial"/>
            </a:endParaRPr>
          </a:p>
          <a:p>
            <a:pPr marL="469265" lvl="1" indent="-227965">
              <a:lnSpc>
                <a:spcPct val="100000"/>
              </a:lnSpc>
              <a:buChar char="•"/>
              <a:tabLst>
                <a:tab pos="469265" algn="l"/>
              </a:tabLst>
            </a:pP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Explain</a:t>
            </a:r>
            <a:r>
              <a:rPr sz="12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basis</a:t>
            </a:r>
            <a:r>
              <a:rPr sz="12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2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your</a:t>
            </a:r>
            <a:r>
              <a:rPr sz="12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score.</a:t>
            </a:r>
            <a:endParaRPr sz="1200">
              <a:latin typeface="Arial"/>
              <a:cs typeface="Arial"/>
            </a:endParaRPr>
          </a:p>
          <a:p>
            <a:pPr marL="469900" marR="343535" lvl="1" indent="-228600">
              <a:lnSpc>
                <a:spcPct val="100000"/>
              </a:lnSpc>
              <a:buChar char="•"/>
              <a:tabLst>
                <a:tab pos="469900" algn="l"/>
              </a:tabLst>
            </a:pP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Evaluate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application</a:t>
            </a:r>
            <a:r>
              <a:rPr sz="120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55" dirty="0">
                <a:solidFill>
                  <a:srgbClr val="231F20"/>
                </a:solidFill>
                <a:latin typeface="Arial"/>
                <a:cs typeface="Arial"/>
              </a:rPr>
              <a:t>as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it</a:t>
            </a:r>
            <a:r>
              <a:rPr sz="120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presented.</a:t>
            </a:r>
            <a:r>
              <a:rPr sz="12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50" dirty="0">
                <a:solidFill>
                  <a:srgbClr val="231F20"/>
                </a:solidFill>
                <a:latin typeface="Arial"/>
                <a:cs typeface="Arial"/>
              </a:rPr>
              <a:t>Do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not</a:t>
            </a:r>
            <a:r>
              <a:rPr sz="120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attempt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20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improve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or</a:t>
            </a:r>
            <a:r>
              <a:rPr sz="120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redesign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Arial"/>
                <a:cs typeface="Arial"/>
              </a:rPr>
              <a:t>the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application.</a:t>
            </a:r>
            <a:endParaRPr sz="12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60"/>
              </a:spcBef>
              <a:buClr>
                <a:srgbClr val="231F20"/>
              </a:buClr>
              <a:buFont typeface="Arial"/>
              <a:buChar char="•"/>
            </a:pP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b="1" spc="-20" dirty="0">
                <a:solidFill>
                  <a:srgbClr val="231F20"/>
                </a:solidFill>
                <a:latin typeface="Tahoma"/>
                <a:cs typeface="Tahoma"/>
              </a:rPr>
              <a:t>General</a:t>
            </a:r>
            <a:r>
              <a:rPr sz="1200" b="1" spc="-5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200" b="1" spc="-20" dirty="0">
                <a:solidFill>
                  <a:srgbClr val="231F20"/>
                </a:solidFill>
                <a:latin typeface="Tahoma"/>
                <a:cs typeface="Tahoma"/>
              </a:rPr>
              <a:t>scoring</a:t>
            </a:r>
            <a:r>
              <a:rPr sz="1200" b="1" spc="-5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200" b="1" spc="-10" dirty="0">
                <a:solidFill>
                  <a:srgbClr val="231F20"/>
                </a:solidFill>
                <a:latin typeface="Tahoma"/>
                <a:cs typeface="Tahoma"/>
              </a:rPr>
              <a:t>guidance:</a:t>
            </a:r>
            <a:endParaRPr sz="1200">
              <a:latin typeface="Tahoma"/>
              <a:cs typeface="Tahoma"/>
            </a:endParaRPr>
          </a:p>
          <a:p>
            <a:pPr marL="469265" lvl="1" indent="-227965">
              <a:lnSpc>
                <a:spcPct val="100000"/>
              </a:lnSpc>
              <a:spcBef>
                <a:spcPts val="360"/>
              </a:spcBef>
              <a:buChar char="•"/>
              <a:tabLst>
                <a:tab pos="469265" algn="l"/>
              </a:tabLst>
            </a:pPr>
            <a:r>
              <a:rPr sz="1200" spc="-20" dirty="0">
                <a:solidFill>
                  <a:srgbClr val="231F20"/>
                </a:solidFill>
                <a:latin typeface="Arial"/>
                <a:cs typeface="Arial"/>
              </a:rPr>
              <a:t>Scores</a:t>
            </a:r>
            <a:r>
              <a:rPr sz="1200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are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assigned</a:t>
            </a:r>
            <a:r>
              <a:rPr sz="1200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Factor</a:t>
            </a:r>
            <a:r>
              <a:rPr sz="1200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1,</a:t>
            </a:r>
            <a:r>
              <a:rPr sz="12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Factor</a:t>
            </a:r>
            <a:r>
              <a:rPr sz="1200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2,</a:t>
            </a:r>
            <a:r>
              <a:rPr sz="12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Overall</a:t>
            </a:r>
            <a:r>
              <a:rPr sz="1200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Impact.</a:t>
            </a:r>
            <a:endParaRPr sz="1200">
              <a:latin typeface="Arial"/>
              <a:cs typeface="Arial"/>
            </a:endParaRPr>
          </a:p>
          <a:p>
            <a:pPr marL="469265" lvl="1" indent="-227965">
              <a:lnSpc>
                <a:spcPct val="100000"/>
              </a:lnSpc>
              <a:buChar char="•"/>
              <a:tabLst>
                <a:tab pos="469265" algn="l"/>
              </a:tabLst>
            </a:pP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NIH</a:t>
            </a:r>
            <a:r>
              <a:rPr sz="12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Arial"/>
                <a:cs typeface="Arial"/>
              </a:rPr>
              <a:t>uses</a:t>
            </a:r>
            <a:r>
              <a:rPr sz="12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2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9-point</a:t>
            </a:r>
            <a:r>
              <a:rPr sz="12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scale</a:t>
            </a:r>
            <a:r>
              <a:rPr sz="12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(1=</a:t>
            </a:r>
            <a:r>
              <a:rPr sz="12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exceptional;</a:t>
            </a:r>
            <a:r>
              <a:rPr sz="12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60" dirty="0">
                <a:solidFill>
                  <a:srgbClr val="231F20"/>
                </a:solidFill>
                <a:latin typeface="Arial"/>
                <a:cs typeface="Arial"/>
              </a:rPr>
              <a:t>5=</a:t>
            </a:r>
            <a:r>
              <a:rPr sz="12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average;</a:t>
            </a:r>
            <a:r>
              <a:rPr sz="12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60" dirty="0">
                <a:solidFill>
                  <a:srgbClr val="231F20"/>
                </a:solidFill>
                <a:latin typeface="Arial"/>
                <a:cs typeface="Arial"/>
              </a:rPr>
              <a:t>9=</a:t>
            </a:r>
            <a:r>
              <a:rPr sz="12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poor).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7200" y="7368540"/>
            <a:ext cx="6858000" cy="1435735"/>
          </a:xfrm>
          <a:prstGeom prst="rect">
            <a:avLst/>
          </a:prstGeom>
          <a:solidFill>
            <a:srgbClr val="336487">
              <a:alpha val="19999"/>
            </a:srgbClr>
          </a:solidFill>
        </p:spPr>
        <p:txBody>
          <a:bodyPr vert="horz" wrap="square" lIns="0" tIns="154305" rIns="0" bIns="0" rtlCol="0">
            <a:spAutoFit/>
          </a:bodyPr>
          <a:lstStyle/>
          <a:p>
            <a:pPr marL="228600" marR="668655">
              <a:lnSpc>
                <a:spcPct val="100000"/>
              </a:lnSpc>
              <a:spcBef>
                <a:spcPts val="1215"/>
              </a:spcBef>
            </a:pPr>
            <a:r>
              <a:rPr sz="1200" b="1" spc="-40" dirty="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sz="1200" b="1" spc="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200" b="1" u="sng" spc="-1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Tahoma"/>
                <a:cs typeface="Tahoma"/>
                <a:hlinkClick r:id="rId2"/>
              </a:rPr>
              <a:t>Simplified</a:t>
            </a:r>
            <a:r>
              <a:rPr sz="1200" b="1" u="sng" spc="1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Tahoma"/>
                <a:cs typeface="Tahoma"/>
                <a:hlinkClick r:id="rId2"/>
              </a:rPr>
              <a:t> </a:t>
            </a:r>
            <a:r>
              <a:rPr sz="1200" b="1" u="sng" spc="-2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Tahoma"/>
                <a:cs typeface="Tahoma"/>
                <a:hlinkClick r:id="rId2"/>
              </a:rPr>
              <a:t>Review</a:t>
            </a:r>
            <a:r>
              <a:rPr sz="1200" b="1" u="sng" spc="1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Tahoma"/>
                <a:cs typeface="Tahoma"/>
                <a:hlinkClick r:id="rId2"/>
              </a:rPr>
              <a:t> </a:t>
            </a:r>
            <a:r>
              <a:rPr sz="1200" b="1" u="sng" spc="-4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Tahoma"/>
                <a:cs typeface="Tahoma"/>
                <a:hlinkClick r:id="rId2"/>
              </a:rPr>
              <a:t>Framework</a:t>
            </a:r>
            <a:r>
              <a:rPr sz="1200" b="1" u="none" spc="15" dirty="0">
                <a:solidFill>
                  <a:srgbClr val="205E9E"/>
                </a:solidFill>
                <a:latin typeface="Tahoma"/>
                <a:cs typeface="Tahoma"/>
              </a:rPr>
              <a:t> </a:t>
            </a:r>
            <a:r>
              <a:rPr sz="1200" u="none" spc="-50" dirty="0">
                <a:solidFill>
                  <a:srgbClr val="231F20"/>
                </a:solidFill>
                <a:latin typeface="Arial"/>
                <a:cs typeface="Arial"/>
              </a:rPr>
              <a:t>asks</a:t>
            </a:r>
            <a:r>
              <a:rPr sz="12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u="none" dirty="0">
                <a:solidFill>
                  <a:srgbClr val="231F20"/>
                </a:solidFill>
                <a:latin typeface="Arial"/>
                <a:cs typeface="Arial"/>
              </a:rPr>
              <a:t>you</a:t>
            </a:r>
            <a:r>
              <a:rPr sz="12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u="none" spc="55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2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u="none" dirty="0">
                <a:solidFill>
                  <a:srgbClr val="231F20"/>
                </a:solidFill>
                <a:latin typeface="Arial"/>
                <a:cs typeface="Arial"/>
              </a:rPr>
              <a:t>address</a:t>
            </a:r>
            <a:r>
              <a:rPr sz="12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u="none" dirty="0">
                <a:solidFill>
                  <a:srgbClr val="231F20"/>
                </a:solidFill>
                <a:latin typeface="Arial"/>
                <a:cs typeface="Arial"/>
              </a:rPr>
              <a:t>three</a:t>
            </a:r>
            <a:r>
              <a:rPr sz="12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u="none" dirty="0">
                <a:solidFill>
                  <a:srgbClr val="231F20"/>
                </a:solidFill>
                <a:latin typeface="Arial"/>
                <a:cs typeface="Arial"/>
              </a:rPr>
              <a:t>fundamental</a:t>
            </a:r>
            <a:r>
              <a:rPr sz="12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u="none" spc="-10" dirty="0">
                <a:solidFill>
                  <a:srgbClr val="231F20"/>
                </a:solidFill>
                <a:latin typeface="Arial"/>
                <a:cs typeface="Arial"/>
              </a:rPr>
              <a:t>questions </a:t>
            </a:r>
            <a:r>
              <a:rPr sz="1200" u="none" spc="10" dirty="0">
                <a:solidFill>
                  <a:srgbClr val="231F20"/>
                </a:solidFill>
                <a:latin typeface="Arial"/>
                <a:cs typeface="Arial"/>
              </a:rPr>
              <a:t>regarding</a:t>
            </a:r>
            <a:r>
              <a:rPr sz="1200" u="none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u="none" spc="1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u="none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u="none" spc="10" dirty="0">
                <a:solidFill>
                  <a:srgbClr val="231F20"/>
                </a:solidFill>
                <a:latin typeface="Arial"/>
                <a:cs typeface="Arial"/>
              </a:rPr>
              <a:t>proposed</a:t>
            </a:r>
            <a:r>
              <a:rPr sz="1200" u="none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u="none" spc="10" dirty="0">
                <a:solidFill>
                  <a:srgbClr val="231F20"/>
                </a:solidFill>
                <a:latin typeface="Arial"/>
                <a:cs typeface="Arial"/>
              </a:rPr>
              <a:t>scientific</a:t>
            </a:r>
            <a:r>
              <a:rPr sz="1200" u="none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u="none" dirty="0">
                <a:solidFill>
                  <a:srgbClr val="231F20"/>
                </a:solidFill>
                <a:latin typeface="Arial"/>
                <a:cs typeface="Arial"/>
              </a:rPr>
              <a:t>research</a:t>
            </a:r>
            <a:r>
              <a:rPr sz="1200" u="none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u="none" spc="-10" dirty="0">
                <a:solidFill>
                  <a:srgbClr val="231F20"/>
                </a:solidFill>
                <a:latin typeface="Arial"/>
                <a:cs typeface="Arial"/>
              </a:rPr>
              <a:t>project.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00">
              <a:latin typeface="Arial"/>
              <a:cs typeface="Arial"/>
            </a:endParaRPr>
          </a:p>
          <a:p>
            <a:pPr marL="228600">
              <a:lnSpc>
                <a:spcPct val="100000"/>
              </a:lnSpc>
              <a:spcBef>
                <a:spcPts val="5"/>
              </a:spcBef>
            </a:pPr>
            <a:r>
              <a:rPr sz="1200" b="1" spc="-45" dirty="0">
                <a:solidFill>
                  <a:srgbClr val="333333"/>
                </a:solidFill>
                <a:latin typeface="Arial"/>
                <a:cs typeface="Arial"/>
              </a:rPr>
              <a:t>Factor</a:t>
            </a:r>
            <a:r>
              <a:rPr sz="1200" b="1" spc="1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333333"/>
                </a:solidFill>
                <a:latin typeface="Arial"/>
                <a:cs typeface="Arial"/>
              </a:rPr>
              <a:t>1:</a:t>
            </a:r>
            <a:r>
              <a:rPr sz="1200" b="1" spc="1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3333"/>
                </a:solidFill>
                <a:latin typeface="Arial"/>
                <a:cs typeface="Arial"/>
              </a:rPr>
              <a:t>Should</a:t>
            </a:r>
            <a:r>
              <a:rPr sz="1200" i="1" spc="1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3333"/>
                </a:solidFill>
                <a:latin typeface="Arial"/>
                <a:cs typeface="Arial"/>
              </a:rPr>
              <a:t>it</a:t>
            </a:r>
            <a:r>
              <a:rPr sz="1200" i="1" spc="1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200" i="1" spc="50" dirty="0">
                <a:solidFill>
                  <a:srgbClr val="333333"/>
                </a:solidFill>
                <a:latin typeface="Arial"/>
                <a:cs typeface="Arial"/>
              </a:rPr>
              <a:t>be</a:t>
            </a:r>
            <a:r>
              <a:rPr sz="1200" i="1" spc="1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200" i="1" spc="-10" dirty="0">
                <a:solidFill>
                  <a:srgbClr val="333333"/>
                </a:solidFill>
                <a:latin typeface="Arial"/>
                <a:cs typeface="Arial"/>
              </a:rPr>
              <a:t>done?</a:t>
            </a:r>
            <a:endParaRPr sz="1200">
              <a:latin typeface="Arial"/>
              <a:cs typeface="Arial"/>
            </a:endParaRPr>
          </a:p>
          <a:p>
            <a:pPr marL="228600">
              <a:lnSpc>
                <a:spcPct val="100000"/>
              </a:lnSpc>
            </a:pPr>
            <a:r>
              <a:rPr sz="1200" b="1" spc="-45" dirty="0">
                <a:solidFill>
                  <a:srgbClr val="333333"/>
                </a:solidFill>
                <a:latin typeface="Arial"/>
                <a:cs typeface="Arial"/>
              </a:rPr>
              <a:t>Factor</a:t>
            </a:r>
            <a:r>
              <a:rPr sz="1200" b="1" spc="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333333"/>
                </a:solidFill>
                <a:latin typeface="Arial"/>
                <a:cs typeface="Arial"/>
              </a:rPr>
              <a:t>2:</a:t>
            </a:r>
            <a:r>
              <a:rPr sz="1200" b="1" spc="1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3333"/>
                </a:solidFill>
                <a:latin typeface="Arial"/>
                <a:cs typeface="Arial"/>
              </a:rPr>
              <a:t>Can</a:t>
            </a:r>
            <a:r>
              <a:rPr sz="1200" i="1" spc="1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3333"/>
                </a:solidFill>
                <a:latin typeface="Arial"/>
                <a:cs typeface="Arial"/>
              </a:rPr>
              <a:t>it</a:t>
            </a:r>
            <a:r>
              <a:rPr sz="1200" i="1" spc="1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200" i="1" spc="50" dirty="0">
                <a:solidFill>
                  <a:srgbClr val="333333"/>
                </a:solidFill>
                <a:latin typeface="Arial"/>
                <a:cs typeface="Arial"/>
              </a:rPr>
              <a:t>be</a:t>
            </a:r>
            <a:r>
              <a:rPr sz="1200" i="1" spc="1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3333"/>
                </a:solidFill>
                <a:latin typeface="Arial"/>
                <a:cs typeface="Arial"/>
              </a:rPr>
              <a:t>done</a:t>
            </a:r>
            <a:r>
              <a:rPr sz="1200" i="1" spc="1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200" i="1" spc="-10" dirty="0">
                <a:solidFill>
                  <a:srgbClr val="333333"/>
                </a:solidFill>
                <a:latin typeface="Arial"/>
                <a:cs typeface="Arial"/>
              </a:rPr>
              <a:t>well?</a:t>
            </a:r>
            <a:endParaRPr sz="1200">
              <a:latin typeface="Arial"/>
              <a:cs typeface="Arial"/>
            </a:endParaRPr>
          </a:p>
          <a:p>
            <a:pPr marL="228600">
              <a:lnSpc>
                <a:spcPct val="100000"/>
              </a:lnSpc>
            </a:pPr>
            <a:r>
              <a:rPr sz="1200" b="1" spc="-45" dirty="0">
                <a:solidFill>
                  <a:srgbClr val="333333"/>
                </a:solidFill>
                <a:latin typeface="Arial"/>
                <a:cs typeface="Arial"/>
              </a:rPr>
              <a:t>Factor</a:t>
            </a:r>
            <a:r>
              <a:rPr sz="1200" b="1" spc="1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333333"/>
                </a:solidFill>
                <a:latin typeface="Arial"/>
                <a:cs typeface="Arial"/>
              </a:rPr>
              <a:t>3:</a:t>
            </a:r>
            <a:r>
              <a:rPr sz="1200" b="1" spc="1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3333"/>
                </a:solidFill>
                <a:latin typeface="Arial"/>
                <a:cs typeface="Arial"/>
              </a:rPr>
              <a:t>Are</a:t>
            </a:r>
            <a:r>
              <a:rPr sz="1200" i="1" spc="1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3333"/>
                </a:solidFill>
                <a:latin typeface="Arial"/>
                <a:cs typeface="Arial"/>
              </a:rPr>
              <a:t>the</a:t>
            </a:r>
            <a:r>
              <a:rPr sz="1200" i="1" spc="1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3333"/>
                </a:solidFill>
                <a:latin typeface="Arial"/>
                <a:cs typeface="Arial"/>
              </a:rPr>
              <a:t>expertise</a:t>
            </a:r>
            <a:r>
              <a:rPr sz="1200" i="1" spc="1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3333"/>
                </a:solidFill>
                <a:latin typeface="Arial"/>
                <a:cs typeface="Arial"/>
              </a:rPr>
              <a:t>and</a:t>
            </a:r>
            <a:r>
              <a:rPr sz="1200" i="1" spc="1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3333"/>
                </a:solidFill>
                <a:latin typeface="Arial"/>
                <a:cs typeface="Arial"/>
              </a:rPr>
              <a:t>resources</a:t>
            </a:r>
            <a:r>
              <a:rPr sz="1200" i="1" spc="1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3333"/>
                </a:solidFill>
                <a:latin typeface="Arial"/>
                <a:cs typeface="Arial"/>
              </a:rPr>
              <a:t>in</a:t>
            </a:r>
            <a:r>
              <a:rPr sz="1200" i="1" spc="2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3333"/>
                </a:solidFill>
                <a:latin typeface="Arial"/>
                <a:cs typeface="Arial"/>
              </a:rPr>
              <a:t>place</a:t>
            </a:r>
            <a:r>
              <a:rPr sz="1200" i="1" spc="1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3333"/>
                </a:solidFill>
                <a:latin typeface="Arial"/>
                <a:cs typeface="Arial"/>
              </a:rPr>
              <a:t>to</a:t>
            </a:r>
            <a:r>
              <a:rPr sz="1200" i="1" spc="1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200" i="1" spc="65" dirty="0">
                <a:solidFill>
                  <a:srgbClr val="333333"/>
                </a:solidFill>
                <a:latin typeface="Arial"/>
                <a:cs typeface="Arial"/>
              </a:rPr>
              <a:t>do</a:t>
            </a:r>
            <a:r>
              <a:rPr sz="1200" i="1" spc="1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200" i="1" spc="-25" dirty="0">
                <a:solidFill>
                  <a:srgbClr val="333333"/>
                </a:solidFill>
                <a:latin typeface="Arial"/>
                <a:cs typeface="Arial"/>
              </a:rPr>
              <a:t>it?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52834" y="189599"/>
            <a:ext cx="6469380" cy="543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179830">
              <a:lnSpc>
                <a:spcPct val="100000"/>
              </a:lnSpc>
              <a:spcBef>
                <a:spcPts val="100"/>
              </a:spcBef>
            </a:pPr>
            <a:r>
              <a:rPr sz="1700" b="1" spc="85" dirty="0">
                <a:solidFill>
                  <a:srgbClr val="FFFFFF"/>
                </a:solidFill>
                <a:latin typeface="Book Antiqua"/>
                <a:cs typeface="Book Antiqua"/>
              </a:rPr>
              <a:t>Evaluating</a:t>
            </a:r>
            <a:r>
              <a:rPr sz="1700" b="1" spc="125" dirty="0">
                <a:solidFill>
                  <a:srgbClr val="FFFFFF"/>
                </a:solidFill>
                <a:latin typeface="Book Antiqua"/>
                <a:cs typeface="Book Antiqua"/>
              </a:rPr>
              <a:t> </a:t>
            </a:r>
            <a:r>
              <a:rPr sz="1700" b="1" spc="65" dirty="0">
                <a:solidFill>
                  <a:srgbClr val="FFFFFF"/>
                </a:solidFill>
                <a:latin typeface="Book Antiqua"/>
                <a:cs typeface="Book Antiqua"/>
              </a:rPr>
              <a:t>Applications</a:t>
            </a:r>
            <a:r>
              <a:rPr sz="1700" b="1" spc="125" dirty="0">
                <a:solidFill>
                  <a:srgbClr val="FFFFFF"/>
                </a:solidFill>
                <a:latin typeface="Book Antiqua"/>
                <a:cs typeface="Book Antiqua"/>
              </a:rPr>
              <a:t> </a:t>
            </a:r>
            <a:r>
              <a:rPr sz="1700" b="1" spc="65" dirty="0">
                <a:solidFill>
                  <a:srgbClr val="FFFFFF"/>
                </a:solidFill>
                <a:latin typeface="Book Antiqua"/>
                <a:cs typeface="Book Antiqua"/>
              </a:rPr>
              <a:t>Under</a:t>
            </a:r>
            <a:r>
              <a:rPr sz="1700" b="1" spc="130" dirty="0">
                <a:solidFill>
                  <a:srgbClr val="FFFFFF"/>
                </a:solidFill>
                <a:latin typeface="Book Antiqua"/>
                <a:cs typeface="Book Antiqua"/>
              </a:rPr>
              <a:t> </a:t>
            </a:r>
            <a:r>
              <a:rPr sz="1700" b="1" spc="45" dirty="0">
                <a:solidFill>
                  <a:srgbClr val="FFFFFF"/>
                </a:solidFill>
                <a:latin typeface="Book Antiqua"/>
                <a:cs typeface="Book Antiqua"/>
              </a:rPr>
              <a:t>NIH’s</a:t>
            </a:r>
            <a:r>
              <a:rPr sz="1700" b="1" spc="500" dirty="0">
                <a:solidFill>
                  <a:srgbClr val="FFFFFF"/>
                </a:solidFill>
                <a:latin typeface="Book Antiqua"/>
                <a:cs typeface="Book Antiqua"/>
              </a:rPr>
              <a:t> </a:t>
            </a:r>
            <a:r>
              <a:rPr sz="1700" b="1" spc="55" dirty="0">
                <a:solidFill>
                  <a:srgbClr val="FFFFFF"/>
                </a:solidFill>
                <a:latin typeface="Book Antiqua"/>
                <a:cs typeface="Book Antiqua"/>
              </a:rPr>
              <a:t>Simplified</a:t>
            </a:r>
            <a:r>
              <a:rPr sz="1700" b="1" spc="125" dirty="0">
                <a:solidFill>
                  <a:srgbClr val="FFFFFF"/>
                </a:solidFill>
                <a:latin typeface="Book Antiqua"/>
                <a:cs typeface="Book Antiqua"/>
              </a:rPr>
              <a:t> </a:t>
            </a:r>
            <a:r>
              <a:rPr sz="1700" b="1" spc="55" dirty="0">
                <a:solidFill>
                  <a:srgbClr val="FFFFFF"/>
                </a:solidFill>
                <a:latin typeface="Book Antiqua"/>
                <a:cs typeface="Book Antiqua"/>
              </a:rPr>
              <a:t>Review</a:t>
            </a:r>
            <a:r>
              <a:rPr sz="1700" b="1" spc="130" dirty="0">
                <a:solidFill>
                  <a:srgbClr val="FFFFFF"/>
                </a:solidFill>
                <a:latin typeface="Book Antiqua"/>
                <a:cs typeface="Book Antiqua"/>
              </a:rPr>
              <a:t> </a:t>
            </a:r>
            <a:r>
              <a:rPr sz="1700" b="1" spc="110" dirty="0">
                <a:solidFill>
                  <a:srgbClr val="FFFFFF"/>
                </a:solidFill>
                <a:latin typeface="Book Antiqua"/>
                <a:cs typeface="Book Antiqua"/>
              </a:rPr>
              <a:t>Framework</a:t>
            </a:r>
            <a:r>
              <a:rPr sz="1700" b="1" spc="130" dirty="0">
                <a:solidFill>
                  <a:srgbClr val="FFFFFF"/>
                </a:solidFill>
                <a:latin typeface="Book Antiqua"/>
                <a:cs typeface="Book Antiqua"/>
              </a:rPr>
              <a:t> </a:t>
            </a:r>
            <a:r>
              <a:rPr sz="1700" b="1" spc="80" dirty="0">
                <a:solidFill>
                  <a:srgbClr val="FFFFFF"/>
                </a:solidFill>
                <a:latin typeface="Book Antiqua"/>
                <a:cs typeface="Book Antiqua"/>
              </a:rPr>
              <a:t>for</a:t>
            </a:r>
            <a:r>
              <a:rPr sz="1700" b="1" spc="130" dirty="0">
                <a:solidFill>
                  <a:srgbClr val="FFFFFF"/>
                </a:solidFill>
                <a:latin typeface="Book Antiqua"/>
                <a:cs typeface="Book Antiqua"/>
              </a:rPr>
              <a:t> </a:t>
            </a:r>
            <a:r>
              <a:rPr sz="1700" b="1" spc="95" dirty="0">
                <a:solidFill>
                  <a:srgbClr val="FFFFFF"/>
                </a:solidFill>
                <a:latin typeface="Book Antiqua"/>
                <a:cs typeface="Book Antiqua"/>
              </a:rPr>
              <a:t>Research</a:t>
            </a:r>
            <a:r>
              <a:rPr sz="1700" b="1" spc="130" dirty="0">
                <a:solidFill>
                  <a:srgbClr val="FFFFFF"/>
                </a:solidFill>
                <a:latin typeface="Book Antiqua"/>
                <a:cs typeface="Book Antiqua"/>
              </a:rPr>
              <a:t> </a:t>
            </a:r>
            <a:r>
              <a:rPr sz="1700" b="1" spc="95" dirty="0">
                <a:solidFill>
                  <a:srgbClr val="FFFFFF"/>
                </a:solidFill>
                <a:latin typeface="Book Antiqua"/>
                <a:cs typeface="Book Antiqua"/>
              </a:rPr>
              <a:t>Project</a:t>
            </a:r>
            <a:r>
              <a:rPr sz="1700" b="1" spc="130" dirty="0">
                <a:solidFill>
                  <a:srgbClr val="FFFFFF"/>
                </a:solidFill>
                <a:latin typeface="Book Antiqua"/>
                <a:cs typeface="Book Antiqua"/>
              </a:rPr>
              <a:t> </a:t>
            </a:r>
            <a:r>
              <a:rPr sz="1700" b="1" spc="75" dirty="0">
                <a:solidFill>
                  <a:srgbClr val="FFFFFF"/>
                </a:solidFill>
                <a:latin typeface="Book Antiqua"/>
                <a:cs typeface="Book Antiqua"/>
              </a:rPr>
              <a:t>Grants</a:t>
            </a:r>
            <a:endParaRPr sz="1700">
              <a:latin typeface="Book Antiqua"/>
              <a:cs typeface="Book Antiqua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1547113" y="6391655"/>
            <a:ext cx="2442845" cy="558165"/>
            <a:chOff x="1547113" y="6391655"/>
            <a:chExt cx="2442845" cy="558165"/>
          </a:xfrm>
        </p:grpSpPr>
        <p:sp>
          <p:nvSpPr>
            <p:cNvPr id="8" name="object 8"/>
            <p:cNvSpPr/>
            <p:nvPr/>
          </p:nvSpPr>
          <p:spPr>
            <a:xfrm>
              <a:off x="1547113" y="6391655"/>
              <a:ext cx="2442845" cy="279400"/>
            </a:xfrm>
            <a:custGeom>
              <a:avLst/>
              <a:gdLst/>
              <a:ahLst/>
              <a:cxnLst/>
              <a:rect l="l" t="t" r="r" b="b"/>
              <a:pathLst>
                <a:path w="2442845" h="279400">
                  <a:moveTo>
                    <a:pt x="2442464" y="0"/>
                  </a:moveTo>
                  <a:lnTo>
                    <a:pt x="0" y="0"/>
                  </a:lnTo>
                  <a:lnTo>
                    <a:pt x="0" y="278891"/>
                  </a:lnTo>
                  <a:lnTo>
                    <a:pt x="2442464" y="278891"/>
                  </a:lnTo>
                  <a:lnTo>
                    <a:pt x="2442464" y="0"/>
                  </a:lnTo>
                  <a:close/>
                </a:path>
              </a:pathLst>
            </a:custGeom>
            <a:solidFill>
              <a:srgbClr val="8CA8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547113" y="6670547"/>
              <a:ext cx="2442845" cy="279400"/>
            </a:xfrm>
            <a:custGeom>
              <a:avLst/>
              <a:gdLst/>
              <a:ahLst/>
              <a:cxnLst/>
              <a:rect l="l" t="t" r="r" b="b"/>
              <a:pathLst>
                <a:path w="2442845" h="279400">
                  <a:moveTo>
                    <a:pt x="2442464" y="0"/>
                  </a:moveTo>
                  <a:lnTo>
                    <a:pt x="0" y="0"/>
                  </a:lnTo>
                  <a:lnTo>
                    <a:pt x="0" y="278891"/>
                  </a:lnTo>
                  <a:lnTo>
                    <a:pt x="2442464" y="278891"/>
                  </a:lnTo>
                  <a:lnTo>
                    <a:pt x="2442464" y="0"/>
                  </a:lnTo>
                  <a:close/>
                </a:path>
              </a:pathLst>
            </a:custGeom>
            <a:solidFill>
              <a:srgbClr val="8CA8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1666911" y="6333482"/>
            <a:ext cx="2203450" cy="5835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03605" marR="5080" indent="-891540">
              <a:lnSpc>
                <a:spcPct val="152500"/>
              </a:lnSpc>
              <a:spcBef>
                <a:spcPts val="100"/>
              </a:spcBef>
            </a:pPr>
            <a:r>
              <a:rPr sz="1200" b="1" spc="-45" dirty="0">
                <a:solidFill>
                  <a:srgbClr val="FFFFFF"/>
                </a:solidFill>
                <a:latin typeface="Arial"/>
                <a:cs typeface="Arial"/>
              </a:rPr>
              <a:t>Factor</a:t>
            </a:r>
            <a:r>
              <a:rPr sz="12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Strength/Overall</a:t>
            </a:r>
            <a:r>
              <a:rPr sz="1200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Impact </a:t>
            </a:r>
            <a:r>
              <a:rPr sz="1200" b="1" spc="-20" dirty="0">
                <a:solidFill>
                  <a:srgbClr val="FFFFFF"/>
                </a:solidFill>
                <a:latin typeface="Arial"/>
                <a:cs typeface="Arial"/>
              </a:rPr>
              <a:t>Score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1534413" y="6378955"/>
            <a:ext cx="4704080" cy="583565"/>
            <a:chOff x="1534413" y="6378955"/>
            <a:chExt cx="4704080" cy="583565"/>
          </a:xfrm>
        </p:grpSpPr>
        <p:sp>
          <p:nvSpPr>
            <p:cNvPr id="12" name="object 12"/>
            <p:cNvSpPr/>
            <p:nvPr/>
          </p:nvSpPr>
          <p:spPr>
            <a:xfrm>
              <a:off x="1547113" y="6670547"/>
              <a:ext cx="2442845" cy="279400"/>
            </a:xfrm>
            <a:custGeom>
              <a:avLst/>
              <a:gdLst/>
              <a:ahLst/>
              <a:cxnLst/>
              <a:rect l="l" t="t" r="r" b="b"/>
              <a:pathLst>
                <a:path w="2442845" h="279400">
                  <a:moveTo>
                    <a:pt x="0" y="278891"/>
                  </a:moveTo>
                  <a:lnTo>
                    <a:pt x="2442464" y="278891"/>
                  </a:lnTo>
                  <a:lnTo>
                    <a:pt x="2442464" y="0"/>
                  </a:lnTo>
                  <a:lnTo>
                    <a:pt x="0" y="0"/>
                  </a:lnTo>
                  <a:lnTo>
                    <a:pt x="0" y="278891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989578" y="6391655"/>
              <a:ext cx="745490" cy="279400"/>
            </a:xfrm>
            <a:custGeom>
              <a:avLst/>
              <a:gdLst/>
              <a:ahLst/>
              <a:cxnLst/>
              <a:rect l="l" t="t" r="r" b="b"/>
              <a:pathLst>
                <a:path w="745489" h="279400">
                  <a:moveTo>
                    <a:pt x="745236" y="0"/>
                  </a:moveTo>
                  <a:lnTo>
                    <a:pt x="0" y="0"/>
                  </a:lnTo>
                  <a:lnTo>
                    <a:pt x="0" y="278891"/>
                  </a:lnTo>
                  <a:lnTo>
                    <a:pt x="745236" y="278891"/>
                  </a:lnTo>
                  <a:lnTo>
                    <a:pt x="745236" y="0"/>
                  </a:lnTo>
                  <a:close/>
                </a:path>
              </a:pathLst>
            </a:custGeom>
            <a:solidFill>
              <a:srgbClr val="DCE4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989578" y="6391655"/>
              <a:ext cx="745490" cy="279400"/>
            </a:xfrm>
            <a:custGeom>
              <a:avLst/>
              <a:gdLst/>
              <a:ahLst/>
              <a:cxnLst/>
              <a:rect l="l" t="t" r="r" b="b"/>
              <a:pathLst>
                <a:path w="745489" h="279400">
                  <a:moveTo>
                    <a:pt x="0" y="278891"/>
                  </a:moveTo>
                  <a:lnTo>
                    <a:pt x="745236" y="278891"/>
                  </a:lnTo>
                  <a:lnTo>
                    <a:pt x="745236" y="0"/>
                  </a:lnTo>
                  <a:lnTo>
                    <a:pt x="0" y="0"/>
                  </a:lnTo>
                  <a:lnTo>
                    <a:pt x="0" y="278891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989578" y="6670547"/>
              <a:ext cx="745490" cy="279400"/>
            </a:xfrm>
            <a:custGeom>
              <a:avLst/>
              <a:gdLst/>
              <a:ahLst/>
              <a:cxnLst/>
              <a:rect l="l" t="t" r="r" b="b"/>
              <a:pathLst>
                <a:path w="745489" h="279400">
                  <a:moveTo>
                    <a:pt x="745236" y="0"/>
                  </a:moveTo>
                  <a:lnTo>
                    <a:pt x="0" y="0"/>
                  </a:lnTo>
                  <a:lnTo>
                    <a:pt x="0" y="278891"/>
                  </a:lnTo>
                  <a:lnTo>
                    <a:pt x="745236" y="278891"/>
                  </a:lnTo>
                  <a:lnTo>
                    <a:pt x="745236" y="0"/>
                  </a:lnTo>
                  <a:close/>
                </a:path>
              </a:pathLst>
            </a:custGeom>
            <a:solidFill>
              <a:srgbClr val="DCE4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989578" y="6670547"/>
              <a:ext cx="745490" cy="279400"/>
            </a:xfrm>
            <a:custGeom>
              <a:avLst/>
              <a:gdLst/>
              <a:ahLst/>
              <a:cxnLst/>
              <a:rect l="l" t="t" r="r" b="b"/>
              <a:pathLst>
                <a:path w="745489" h="279400">
                  <a:moveTo>
                    <a:pt x="0" y="278891"/>
                  </a:moveTo>
                  <a:lnTo>
                    <a:pt x="745236" y="278891"/>
                  </a:lnTo>
                  <a:lnTo>
                    <a:pt x="745236" y="0"/>
                  </a:lnTo>
                  <a:lnTo>
                    <a:pt x="0" y="0"/>
                  </a:lnTo>
                  <a:lnTo>
                    <a:pt x="0" y="278891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734813" y="6391655"/>
              <a:ext cx="745490" cy="279400"/>
            </a:xfrm>
            <a:custGeom>
              <a:avLst/>
              <a:gdLst/>
              <a:ahLst/>
              <a:cxnLst/>
              <a:rect l="l" t="t" r="r" b="b"/>
              <a:pathLst>
                <a:path w="745489" h="279400">
                  <a:moveTo>
                    <a:pt x="745236" y="0"/>
                  </a:moveTo>
                  <a:lnTo>
                    <a:pt x="0" y="0"/>
                  </a:lnTo>
                  <a:lnTo>
                    <a:pt x="0" y="278891"/>
                  </a:lnTo>
                  <a:lnTo>
                    <a:pt x="745236" y="278891"/>
                  </a:lnTo>
                  <a:lnTo>
                    <a:pt x="745236" y="0"/>
                  </a:lnTo>
                  <a:close/>
                </a:path>
              </a:pathLst>
            </a:custGeom>
            <a:solidFill>
              <a:srgbClr val="DCE4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734813" y="6391655"/>
              <a:ext cx="745490" cy="279400"/>
            </a:xfrm>
            <a:custGeom>
              <a:avLst/>
              <a:gdLst/>
              <a:ahLst/>
              <a:cxnLst/>
              <a:rect l="l" t="t" r="r" b="b"/>
              <a:pathLst>
                <a:path w="745489" h="279400">
                  <a:moveTo>
                    <a:pt x="0" y="278891"/>
                  </a:moveTo>
                  <a:lnTo>
                    <a:pt x="745236" y="278891"/>
                  </a:lnTo>
                  <a:lnTo>
                    <a:pt x="745236" y="0"/>
                  </a:lnTo>
                  <a:lnTo>
                    <a:pt x="0" y="0"/>
                  </a:lnTo>
                  <a:lnTo>
                    <a:pt x="0" y="278891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734813" y="6670547"/>
              <a:ext cx="745490" cy="279400"/>
            </a:xfrm>
            <a:custGeom>
              <a:avLst/>
              <a:gdLst/>
              <a:ahLst/>
              <a:cxnLst/>
              <a:rect l="l" t="t" r="r" b="b"/>
              <a:pathLst>
                <a:path w="745489" h="279400">
                  <a:moveTo>
                    <a:pt x="745236" y="0"/>
                  </a:moveTo>
                  <a:lnTo>
                    <a:pt x="0" y="0"/>
                  </a:lnTo>
                  <a:lnTo>
                    <a:pt x="0" y="278891"/>
                  </a:lnTo>
                  <a:lnTo>
                    <a:pt x="745236" y="278891"/>
                  </a:lnTo>
                  <a:lnTo>
                    <a:pt x="745236" y="0"/>
                  </a:lnTo>
                  <a:close/>
                </a:path>
              </a:pathLst>
            </a:custGeom>
            <a:solidFill>
              <a:srgbClr val="DCE4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734813" y="6670547"/>
              <a:ext cx="745490" cy="279400"/>
            </a:xfrm>
            <a:custGeom>
              <a:avLst/>
              <a:gdLst/>
              <a:ahLst/>
              <a:cxnLst/>
              <a:rect l="l" t="t" r="r" b="b"/>
              <a:pathLst>
                <a:path w="745489" h="279400">
                  <a:moveTo>
                    <a:pt x="0" y="278891"/>
                  </a:moveTo>
                  <a:lnTo>
                    <a:pt x="745236" y="278891"/>
                  </a:lnTo>
                  <a:lnTo>
                    <a:pt x="745236" y="0"/>
                  </a:lnTo>
                  <a:lnTo>
                    <a:pt x="0" y="0"/>
                  </a:lnTo>
                  <a:lnTo>
                    <a:pt x="0" y="278891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480049" y="6391655"/>
              <a:ext cx="745490" cy="279400"/>
            </a:xfrm>
            <a:custGeom>
              <a:avLst/>
              <a:gdLst/>
              <a:ahLst/>
              <a:cxnLst/>
              <a:rect l="l" t="t" r="r" b="b"/>
              <a:pathLst>
                <a:path w="745489" h="279400">
                  <a:moveTo>
                    <a:pt x="745236" y="0"/>
                  </a:moveTo>
                  <a:lnTo>
                    <a:pt x="0" y="0"/>
                  </a:lnTo>
                  <a:lnTo>
                    <a:pt x="0" y="278891"/>
                  </a:lnTo>
                  <a:lnTo>
                    <a:pt x="745236" y="278891"/>
                  </a:lnTo>
                  <a:lnTo>
                    <a:pt x="745236" y="0"/>
                  </a:lnTo>
                  <a:close/>
                </a:path>
              </a:pathLst>
            </a:custGeom>
            <a:solidFill>
              <a:srgbClr val="DCE4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480049" y="6391655"/>
              <a:ext cx="745490" cy="279400"/>
            </a:xfrm>
            <a:custGeom>
              <a:avLst/>
              <a:gdLst/>
              <a:ahLst/>
              <a:cxnLst/>
              <a:rect l="l" t="t" r="r" b="b"/>
              <a:pathLst>
                <a:path w="745489" h="279400">
                  <a:moveTo>
                    <a:pt x="0" y="278891"/>
                  </a:moveTo>
                  <a:lnTo>
                    <a:pt x="745236" y="278891"/>
                  </a:lnTo>
                  <a:lnTo>
                    <a:pt x="745236" y="0"/>
                  </a:lnTo>
                  <a:lnTo>
                    <a:pt x="0" y="0"/>
                  </a:lnTo>
                  <a:lnTo>
                    <a:pt x="0" y="278891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480049" y="6670547"/>
              <a:ext cx="745490" cy="279400"/>
            </a:xfrm>
            <a:custGeom>
              <a:avLst/>
              <a:gdLst/>
              <a:ahLst/>
              <a:cxnLst/>
              <a:rect l="l" t="t" r="r" b="b"/>
              <a:pathLst>
                <a:path w="745489" h="279400">
                  <a:moveTo>
                    <a:pt x="745236" y="0"/>
                  </a:moveTo>
                  <a:lnTo>
                    <a:pt x="0" y="0"/>
                  </a:lnTo>
                  <a:lnTo>
                    <a:pt x="0" y="278891"/>
                  </a:lnTo>
                  <a:lnTo>
                    <a:pt x="745236" y="278891"/>
                  </a:lnTo>
                  <a:lnTo>
                    <a:pt x="745236" y="0"/>
                  </a:lnTo>
                  <a:close/>
                </a:path>
              </a:pathLst>
            </a:custGeom>
            <a:solidFill>
              <a:srgbClr val="DCE4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4140711" y="6333482"/>
            <a:ext cx="1933575" cy="5835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1910">
              <a:lnSpc>
                <a:spcPct val="152500"/>
              </a:lnSpc>
              <a:spcBef>
                <a:spcPts val="100"/>
              </a:spcBef>
              <a:tabLst>
                <a:tab pos="676275" algn="l"/>
                <a:tab pos="757555" algn="l"/>
                <a:tab pos="1503045" algn="l"/>
                <a:tab pos="1570990" algn="l"/>
              </a:tabLst>
            </a:pPr>
            <a:r>
              <a:rPr sz="1200" spc="-20" dirty="0">
                <a:solidFill>
                  <a:srgbClr val="231F20"/>
                </a:solidFill>
                <a:latin typeface="Arial"/>
                <a:cs typeface="Arial"/>
              </a:rPr>
              <a:t>High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Medium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		</a:t>
            </a:r>
            <a:r>
              <a:rPr sz="1200" spc="-25" dirty="0">
                <a:solidFill>
                  <a:srgbClr val="231F20"/>
                </a:solidFill>
                <a:latin typeface="Arial"/>
                <a:cs typeface="Arial"/>
              </a:rPr>
              <a:t>Low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sz="1200" spc="2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sz="1200" spc="3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50" dirty="0">
                <a:solidFill>
                  <a:srgbClr val="231F20"/>
                </a:solidFill>
                <a:latin typeface="Arial"/>
                <a:cs typeface="Arial"/>
              </a:rPr>
              <a:t>3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		4</a:t>
            </a:r>
            <a:r>
              <a:rPr sz="1200" spc="2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5</a:t>
            </a:r>
            <a:r>
              <a:rPr sz="1200" spc="3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50" dirty="0">
                <a:solidFill>
                  <a:srgbClr val="231F20"/>
                </a:solidFill>
                <a:latin typeface="Arial"/>
                <a:cs typeface="Arial"/>
              </a:rPr>
              <a:t>6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	7</a:t>
            </a:r>
            <a:r>
              <a:rPr sz="1200" spc="2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8</a:t>
            </a:r>
            <a:r>
              <a:rPr sz="1200" spc="3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50" dirty="0">
                <a:solidFill>
                  <a:srgbClr val="231F20"/>
                </a:solidFill>
                <a:latin typeface="Arial"/>
                <a:cs typeface="Arial"/>
              </a:rPr>
              <a:t>9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5480050" y="6670547"/>
            <a:ext cx="745490" cy="279400"/>
          </a:xfrm>
          <a:custGeom>
            <a:avLst/>
            <a:gdLst/>
            <a:ahLst/>
            <a:cxnLst/>
            <a:rect l="l" t="t" r="r" b="b"/>
            <a:pathLst>
              <a:path w="745489" h="279400">
                <a:moveTo>
                  <a:pt x="0" y="278891"/>
                </a:moveTo>
                <a:lnTo>
                  <a:pt x="745236" y="278891"/>
                </a:lnTo>
                <a:lnTo>
                  <a:pt x="745236" y="0"/>
                </a:lnTo>
                <a:lnTo>
                  <a:pt x="0" y="0"/>
                </a:lnTo>
                <a:lnTo>
                  <a:pt x="0" y="278891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Guidance</a:t>
            </a:r>
            <a:r>
              <a:rPr spc="80" dirty="0"/>
              <a:t> </a:t>
            </a:r>
            <a:r>
              <a:rPr dirty="0"/>
              <a:t>Effective:</a:t>
            </a:r>
            <a:r>
              <a:rPr spc="85" dirty="0"/>
              <a:t> </a:t>
            </a:r>
            <a:r>
              <a:rPr spc="50" dirty="0"/>
              <a:t>2025/10</a:t>
            </a:r>
            <a:r>
              <a:rPr spc="85" dirty="0"/>
              <a:t> </a:t>
            </a:r>
            <a:r>
              <a:rPr dirty="0"/>
              <a:t>Council</a:t>
            </a:r>
            <a:r>
              <a:rPr spc="85" dirty="0"/>
              <a:t> </a:t>
            </a:r>
            <a:r>
              <a:rPr spc="-10" dirty="0"/>
              <a:t>Round</a:t>
            </a:r>
          </a:p>
        </p:txBody>
      </p:sp>
      <p:sp>
        <p:nvSpPr>
          <p:cNvPr id="27" name="object 2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pc="5" dirty="0"/>
              <a:t>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Guidance</a:t>
            </a:r>
            <a:r>
              <a:rPr spc="80" dirty="0"/>
              <a:t> </a:t>
            </a:r>
            <a:r>
              <a:rPr dirty="0"/>
              <a:t>Effective:</a:t>
            </a:r>
            <a:r>
              <a:rPr spc="85" dirty="0"/>
              <a:t> </a:t>
            </a:r>
            <a:r>
              <a:rPr spc="50" dirty="0"/>
              <a:t>2025/10</a:t>
            </a:r>
            <a:r>
              <a:rPr spc="85" dirty="0"/>
              <a:t> </a:t>
            </a:r>
            <a:r>
              <a:rPr dirty="0"/>
              <a:t>Council</a:t>
            </a:r>
            <a:r>
              <a:rPr spc="85" dirty="0"/>
              <a:t> </a:t>
            </a:r>
            <a:r>
              <a:rPr spc="-10" dirty="0"/>
              <a:t>Round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pc="5" dirty="0"/>
              <a:t>2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457200" y="457200"/>
            <a:ext cx="6858000" cy="585470"/>
          </a:xfrm>
          <a:prstGeom prst="rect">
            <a:avLst/>
          </a:prstGeom>
          <a:solidFill>
            <a:srgbClr val="8CA84C">
              <a:alpha val="29998"/>
            </a:srgbClr>
          </a:solidFill>
        </p:spPr>
        <p:txBody>
          <a:bodyPr vert="horz" wrap="square" lIns="0" tIns="70485" rIns="0" bIns="0" rtlCol="0">
            <a:spAutoFit/>
          </a:bodyPr>
          <a:lstStyle/>
          <a:p>
            <a:pPr marL="228600">
              <a:lnSpc>
                <a:spcPct val="100000"/>
              </a:lnSpc>
              <a:spcBef>
                <a:spcPts val="555"/>
              </a:spcBef>
            </a:pPr>
            <a:r>
              <a:rPr sz="1300" b="1" dirty="0">
                <a:solidFill>
                  <a:srgbClr val="132A41"/>
                </a:solidFill>
                <a:latin typeface="Book Antiqua"/>
                <a:cs typeface="Book Antiqua"/>
              </a:rPr>
              <a:t>FACTOR</a:t>
            </a:r>
            <a:r>
              <a:rPr sz="1300" b="1" spc="45" dirty="0">
                <a:solidFill>
                  <a:srgbClr val="132A41"/>
                </a:solidFill>
                <a:latin typeface="Book Antiqua"/>
                <a:cs typeface="Book Antiqua"/>
              </a:rPr>
              <a:t> </a:t>
            </a:r>
            <a:r>
              <a:rPr sz="1300" b="1" dirty="0">
                <a:solidFill>
                  <a:srgbClr val="132A41"/>
                </a:solidFill>
                <a:latin typeface="Book Antiqua"/>
                <a:cs typeface="Book Antiqua"/>
              </a:rPr>
              <a:t>1:</a:t>
            </a:r>
            <a:r>
              <a:rPr sz="1300" b="1" spc="45" dirty="0">
                <a:solidFill>
                  <a:srgbClr val="132A41"/>
                </a:solidFill>
                <a:latin typeface="Book Antiqua"/>
                <a:cs typeface="Book Antiqua"/>
              </a:rPr>
              <a:t> </a:t>
            </a:r>
            <a:r>
              <a:rPr sz="1300" b="1" dirty="0">
                <a:solidFill>
                  <a:srgbClr val="132A41"/>
                </a:solidFill>
                <a:latin typeface="Book Antiqua"/>
                <a:cs typeface="Book Antiqua"/>
              </a:rPr>
              <a:t>IMPORTANCE</a:t>
            </a:r>
            <a:r>
              <a:rPr sz="1300" b="1" spc="45" dirty="0">
                <a:solidFill>
                  <a:srgbClr val="132A41"/>
                </a:solidFill>
                <a:latin typeface="Book Antiqua"/>
                <a:cs typeface="Book Antiqua"/>
              </a:rPr>
              <a:t> </a:t>
            </a:r>
            <a:r>
              <a:rPr sz="1300" b="1" dirty="0">
                <a:solidFill>
                  <a:srgbClr val="132A41"/>
                </a:solidFill>
                <a:latin typeface="Book Antiqua"/>
                <a:cs typeface="Book Antiqua"/>
              </a:rPr>
              <a:t>OF</a:t>
            </a:r>
            <a:r>
              <a:rPr sz="1300" b="1" spc="45" dirty="0">
                <a:solidFill>
                  <a:srgbClr val="132A41"/>
                </a:solidFill>
                <a:latin typeface="Book Antiqua"/>
                <a:cs typeface="Book Antiqua"/>
              </a:rPr>
              <a:t> </a:t>
            </a:r>
            <a:r>
              <a:rPr sz="1300" b="1" spc="60" dirty="0">
                <a:solidFill>
                  <a:srgbClr val="132A41"/>
                </a:solidFill>
                <a:latin typeface="Book Antiqua"/>
                <a:cs typeface="Book Antiqua"/>
              </a:rPr>
              <a:t>THE</a:t>
            </a:r>
            <a:r>
              <a:rPr sz="1300" b="1" spc="45" dirty="0">
                <a:solidFill>
                  <a:srgbClr val="132A41"/>
                </a:solidFill>
                <a:latin typeface="Book Antiqua"/>
                <a:cs typeface="Book Antiqua"/>
              </a:rPr>
              <a:t> </a:t>
            </a:r>
            <a:r>
              <a:rPr sz="1300" b="1" spc="-10" dirty="0">
                <a:solidFill>
                  <a:srgbClr val="132A41"/>
                </a:solidFill>
                <a:latin typeface="Book Antiqua"/>
                <a:cs typeface="Book Antiqua"/>
              </a:rPr>
              <a:t>RESEARCH</a:t>
            </a:r>
            <a:endParaRPr sz="1300">
              <a:latin typeface="Book Antiqua"/>
              <a:cs typeface="Book Antiqua"/>
            </a:endParaRPr>
          </a:p>
          <a:p>
            <a:pPr marL="228600">
              <a:lnSpc>
                <a:spcPct val="100000"/>
              </a:lnSpc>
              <a:spcBef>
                <a:spcPts val="240"/>
              </a:spcBef>
            </a:pPr>
            <a:r>
              <a:rPr sz="1300" i="1" spc="60" dirty="0">
                <a:solidFill>
                  <a:srgbClr val="333333"/>
                </a:solidFill>
                <a:latin typeface="Book Antiqua"/>
                <a:cs typeface="Book Antiqua"/>
              </a:rPr>
              <a:t>“Should</a:t>
            </a:r>
            <a:r>
              <a:rPr sz="1300" i="1" spc="15" dirty="0">
                <a:solidFill>
                  <a:srgbClr val="333333"/>
                </a:solidFill>
                <a:latin typeface="Book Antiqua"/>
                <a:cs typeface="Book Antiqua"/>
              </a:rPr>
              <a:t> </a:t>
            </a:r>
            <a:r>
              <a:rPr sz="1300" i="1" dirty="0">
                <a:solidFill>
                  <a:srgbClr val="333333"/>
                </a:solidFill>
                <a:latin typeface="Book Antiqua"/>
                <a:cs typeface="Book Antiqua"/>
              </a:rPr>
              <a:t>it</a:t>
            </a:r>
            <a:r>
              <a:rPr sz="1300" i="1" spc="15" dirty="0">
                <a:solidFill>
                  <a:srgbClr val="333333"/>
                </a:solidFill>
                <a:latin typeface="Book Antiqua"/>
                <a:cs typeface="Book Antiqua"/>
              </a:rPr>
              <a:t> </a:t>
            </a:r>
            <a:r>
              <a:rPr sz="1300" i="1" spc="155" dirty="0">
                <a:solidFill>
                  <a:srgbClr val="333333"/>
                </a:solidFill>
                <a:latin typeface="Book Antiqua"/>
                <a:cs typeface="Book Antiqua"/>
              </a:rPr>
              <a:t>be</a:t>
            </a:r>
            <a:r>
              <a:rPr sz="1300" i="1" spc="15" dirty="0">
                <a:solidFill>
                  <a:srgbClr val="333333"/>
                </a:solidFill>
                <a:latin typeface="Book Antiqua"/>
                <a:cs typeface="Book Antiqua"/>
              </a:rPr>
              <a:t> </a:t>
            </a:r>
            <a:r>
              <a:rPr sz="1300" i="1" spc="75" dirty="0">
                <a:solidFill>
                  <a:srgbClr val="333333"/>
                </a:solidFill>
                <a:latin typeface="Book Antiqua"/>
                <a:cs typeface="Book Antiqua"/>
              </a:rPr>
              <a:t>done?”</a:t>
            </a:r>
            <a:endParaRPr sz="13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1121971"/>
            <a:ext cx="6884034" cy="3683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83285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Evaluate</a:t>
            </a:r>
            <a:r>
              <a:rPr sz="1200" spc="1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how</a:t>
            </a:r>
            <a:r>
              <a:rPr sz="1200" spc="1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1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proposed</a:t>
            </a:r>
            <a:r>
              <a:rPr sz="1200" spc="1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project,</a:t>
            </a:r>
            <a:r>
              <a:rPr sz="120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if</a:t>
            </a:r>
            <a:r>
              <a:rPr sz="1200" spc="1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successfully</a:t>
            </a:r>
            <a:r>
              <a:rPr sz="1200" spc="1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completed,</a:t>
            </a:r>
            <a:r>
              <a:rPr sz="120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would</a:t>
            </a:r>
            <a:r>
              <a:rPr sz="1200" spc="1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advance</a:t>
            </a:r>
            <a:r>
              <a:rPr sz="1200" spc="1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1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field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(Significance).</a:t>
            </a:r>
            <a:r>
              <a:rPr sz="12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What</a:t>
            </a:r>
            <a:r>
              <a:rPr sz="120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will</a:t>
            </a:r>
            <a:r>
              <a:rPr sz="120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be</a:t>
            </a:r>
            <a:r>
              <a:rPr sz="120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learned</a:t>
            </a:r>
            <a:r>
              <a:rPr sz="120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20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how</a:t>
            </a:r>
            <a:r>
              <a:rPr sz="120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valuable</a:t>
            </a:r>
            <a:r>
              <a:rPr sz="120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will</a:t>
            </a:r>
            <a:r>
              <a:rPr sz="120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that</a:t>
            </a:r>
            <a:r>
              <a:rPr sz="120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knowledge</a:t>
            </a:r>
            <a:r>
              <a:rPr sz="120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Arial"/>
                <a:cs typeface="Arial"/>
              </a:rPr>
              <a:t>be?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200">
              <a:latin typeface="Arial"/>
              <a:cs typeface="Arial"/>
            </a:endParaRPr>
          </a:p>
          <a:p>
            <a:pPr marL="12700" marR="125095">
              <a:lnSpc>
                <a:spcPct val="100000"/>
              </a:lnSpc>
            </a:pP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Evaluate</a:t>
            </a:r>
            <a:r>
              <a:rPr sz="12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novelty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20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project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(Innovation)</a:t>
            </a:r>
            <a:r>
              <a:rPr sz="12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extent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which</a:t>
            </a:r>
            <a:r>
              <a:rPr sz="12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that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novelty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influences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Arial"/>
                <a:cs typeface="Arial"/>
              </a:rPr>
              <a:t>the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importance</a:t>
            </a:r>
            <a:r>
              <a:rPr sz="120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200" spc="1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research.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200">
              <a:latin typeface="Arial"/>
              <a:cs typeface="Arial"/>
            </a:endParaRPr>
          </a:p>
          <a:p>
            <a:pPr marL="469900" marR="55880" indent="-228600">
              <a:lnSpc>
                <a:spcPct val="100000"/>
              </a:lnSpc>
              <a:buChar char="•"/>
              <a:tabLst>
                <a:tab pos="469900" algn="l"/>
              </a:tabLst>
            </a:pP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200" spc="1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some</a:t>
            </a:r>
            <a:r>
              <a:rPr sz="1200" spc="1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projects,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1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development</a:t>
            </a:r>
            <a:r>
              <a:rPr sz="1200" spc="1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200" spc="1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new</a:t>
            </a:r>
            <a:r>
              <a:rPr sz="1200" spc="1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conceptual</a:t>
            </a:r>
            <a:r>
              <a:rPr sz="1200" spc="1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models,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technologies</a:t>
            </a:r>
            <a:r>
              <a:rPr sz="1200" spc="1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or</a:t>
            </a:r>
            <a:r>
              <a:rPr sz="1200" spc="1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methods</a:t>
            </a:r>
            <a:r>
              <a:rPr sz="1200" spc="1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Arial"/>
                <a:cs typeface="Arial"/>
              </a:rPr>
              <a:t>is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precisely</a:t>
            </a:r>
            <a:r>
              <a:rPr sz="12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what</a:t>
            </a:r>
            <a:r>
              <a:rPr sz="120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makes</a:t>
            </a:r>
            <a:r>
              <a:rPr sz="120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research</a:t>
            </a:r>
            <a:r>
              <a:rPr sz="120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important. Alternatively,</a:t>
            </a:r>
            <a:r>
              <a:rPr sz="12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20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50" dirty="0">
                <a:solidFill>
                  <a:srgbClr val="231F20"/>
                </a:solidFill>
                <a:latin typeface="Arial"/>
                <a:cs typeface="Arial"/>
              </a:rPr>
              <a:t>high</a:t>
            </a:r>
            <a:r>
              <a:rPr sz="120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degree</a:t>
            </a:r>
            <a:r>
              <a:rPr sz="120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200" spc="1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innovation</a:t>
            </a:r>
            <a:r>
              <a:rPr sz="120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Arial"/>
                <a:cs typeface="Arial"/>
              </a:rPr>
              <a:t>can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amplify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importance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20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2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significant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project.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0"/>
              </a:spcBef>
              <a:buClr>
                <a:srgbClr val="231F20"/>
              </a:buClr>
              <a:buFont typeface="Arial"/>
              <a:buChar char="•"/>
            </a:pPr>
            <a:endParaRPr sz="1200">
              <a:latin typeface="Arial"/>
              <a:cs typeface="Arial"/>
            </a:endParaRPr>
          </a:p>
          <a:p>
            <a:pPr marL="469900" marR="200025" indent="-228600">
              <a:lnSpc>
                <a:spcPct val="100000"/>
              </a:lnSpc>
              <a:buChar char="•"/>
              <a:tabLst>
                <a:tab pos="469900" algn="l"/>
              </a:tabLst>
            </a:pP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2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other</a:t>
            </a:r>
            <a:r>
              <a:rPr sz="12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projects,</a:t>
            </a:r>
            <a:r>
              <a:rPr sz="12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importance</a:t>
            </a:r>
            <a:r>
              <a:rPr sz="12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derives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from</a:t>
            </a:r>
            <a:r>
              <a:rPr sz="12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application</a:t>
            </a:r>
            <a:r>
              <a:rPr sz="12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20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existing</a:t>
            </a:r>
            <a:r>
              <a:rPr sz="12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methods</a:t>
            </a:r>
            <a:r>
              <a:rPr sz="12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30" dirty="0">
                <a:solidFill>
                  <a:srgbClr val="231F20"/>
                </a:solidFill>
                <a:latin typeface="Arial"/>
                <a:cs typeface="Arial"/>
              </a:rPr>
              <a:t>to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answer</a:t>
            </a:r>
            <a:r>
              <a:rPr sz="120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20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critical</a:t>
            </a:r>
            <a:r>
              <a:rPr sz="120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question;</a:t>
            </a:r>
            <a:r>
              <a:rPr sz="120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20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this</a:t>
            </a:r>
            <a:r>
              <a:rPr sz="120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context,</a:t>
            </a:r>
            <a:r>
              <a:rPr sz="12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absence</a:t>
            </a:r>
            <a:r>
              <a:rPr sz="120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200" spc="1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innovation</a:t>
            </a:r>
            <a:r>
              <a:rPr sz="120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does</a:t>
            </a:r>
            <a:r>
              <a:rPr sz="120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not</a:t>
            </a:r>
            <a:r>
              <a:rPr sz="120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detract</a:t>
            </a:r>
            <a:r>
              <a:rPr sz="120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Arial"/>
                <a:cs typeface="Arial"/>
              </a:rPr>
              <a:t>from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importance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20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research.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200">
              <a:latin typeface="Arial"/>
              <a:cs typeface="Arial"/>
            </a:endParaRPr>
          </a:p>
          <a:p>
            <a:pPr marL="12700" marR="199390">
              <a:lnSpc>
                <a:spcPct val="100000"/>
              </a:lnSpc>
            </a:pP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Note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that</a:t>
            </a:r>
            <a:r>
              <a:rPr sz="120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Importance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200" spc="1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30" dirty="0">
                <a:solidFill>
                  <a:srgbClr val="231F20"/>
                </a:solidFill>
                <a:latin typeface="Arial"/>
                <a:cs typeface="Arial"/>
              </a:rPr>
              <a:t>Research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refers</a:t>
            </a:r>
            <a:r>
              <a:rPr sz="120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importance</a:t>
            </a:r>
            <a:r>
              <a:rPr sz="120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200" spc="1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u="sng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proposed</a:t>
            </a:r>
            <a:r>
              <a:rPr sz="1200" u="sng" spc="95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 </a:t>
            </a:r>
            <a:r>
              <a:rPr sz="1200" u="sng" spc="-10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research</a:t>
            </a:r>
            <a:r>
              <a:rPr sz="1200" u="none" spc="-10" dirty="0">
                <a:solidFill>
                  <a:srgbClr val="231F20"/>
                </a:solidFill>
                <a:latin typeface="Arial"/>
                <a:cs typeface="Arial"/>
              </a:rPr>
              <a:t>,</a:t>
            </a:r>
            <a:r>
              <a:rPr sz="12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u="none" dirty="0">
                <a:solidFill>
                  <a:srgbClr val="231F20"/>
                </a:solidFill>
                <a:latin typeface="Arial"/>
                <a:cs typeface="Arial"/>
              </a:rPr>
              <a:t>not</a:t>
            </a:r>
            <a:r>
              <a:rPr sz="1200" u="none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u="none" spc="-25" dirty="0">
                <a:solidFill>
                  <a:srgbClr val="231F20"/>
                </a:solidFill>
                <a:latin typeface="Arial"/>
                <a:cs typeface="Arial"/>
              </a:rPr>
              <a:t>the </a:t>
            </a:r>
            <a:r>
              <a:rPr sz="1200" u="none" spc="10" dirty="0">
                <a:solidFill>
                  <a:srgbClr val="231F20"/>
                </a:solidFill>
                <a:latin typeface="Arial"/>
                <a:cs typeface="Arial"/>
              </a:rPr>
              <a:t>importance</a:t>
            </a:r>
            <a:r>
              <a:rPr sz="12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u="none" spc="1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200" u="none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u="none" spc="1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u="none" dirty="0">
                <a:solidFill>
                  <a:srgbClr val="231F20"/>
                </a:solidFill>
                <a:latin typeface="Arial"/>
                <a:cs typeface="Arial"/>
              </a:rPr>
              <a:t>research</a:t>
            </a:r>
            <a:r>
              <a:rPr sz="12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u="none" spc="10" dirty="0">
                <a:solidFill>
                  <a:srgbClr val="231F20"/>
                </a:solidFill>
                <a:latin typeface="Arial"/>
                <a:cs typeface="Arial"/>
              </a:rPr>
              <a:t>field</a:t>
            </a:r>
            <a:r>
              <a:rPr sz="12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u="none" spc="10" dirty="0">
                <a:solidFill>
                  <a:srgbClr val="231F20"/>
                </a:solidFill>
                <a:latin typeface="Arial"/>
                <a:cs typeface="Arial"/>
              </a:rPr>
              <a:t>or</a:t>
            </a:r>
            <a:r>
              <a:rPr sz="12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u="none" spc="-10" dirty="0">
                <a:solidFill>
                  <a:srgbClr val="231F20"/>
                </a:solidFill>
                <a:latin typeface="Arial"/>
                <a:cs typeface="Arial"/>
              </a:rPr>
              <a:t>disease.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NIH</a:t>
            </a:r>
            <a:r>
              <a:rPr sz="120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has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20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broad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scope,</a:t>
            </a:r>
            <a:r>
              <a:rPr sz="12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including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basic</a:t>
            </a:r>
            <a:r>
              <a:rPr sz="120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mechanistic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research,</a:t>
            </a:r>
            <a:r>
              <a:rPr sz="12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non-hypothesis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driven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Arial"/>
                <a:cs typeface="Arial"/>
              </a:rPr>
              <a:t>work, </a:t>
            </a:r>
            <a:r>
              <a:rPr sz="1200" spc="50" dirty="0">
                <a:solidFill>
                  <a:srgbClr val="231F20"/>
                </a:solidFill>
                <a:latin typeface="Arial"/>
                <a:cs typeface="Arial"/>
              </a:rPr>
              <a:t>method</a:t>
            </a:r>
            <a:r>
              <a:rPr sz="120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20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technology</a:t>
            </a:r>
            <a:r>
              <a:rPr sz="120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development,</a:t>
            </a:r>
            <a:r>
              <a:rPr sz="12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different</a:t>
            </a:r>
            <a:r>
              <a:rPr sz="120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model</a:t>
            </a:r>
            <a:r>
              <a:rPr sz="120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Arial"/>
                <a:cs typeface="Arial"/>
              </a:rPr>
              <a:t>systems,</a:t>
            </a:r>
            <a:r>
              <a:rPr sz="12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rare</a:t>
            </a:r>
            <a:r>
              <a:rPr sz="120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diseases</a:t>
            </a:r>
            <a:r>
              <a:rPr sz="120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etc.</a:t>
            </a:r>
            <a:r>
              <a:rPr sz="12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50" dirty="0">
                <a:solidFill>
                  <a:srgbClr val="231F20"/>
                </a:solidFill>
                <a:latin typeface="Arial"/>
                <a:cs typeface="Arial"/>
              </a:rPr>
              <a:t>Do</a:t>
            </a:r>
            <a:r>
              <a:rPr sz="120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not</a:t>
            </a:r>
            <a:r>
              <a:rPr sz="120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introduce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scientific</a:t>
            </a:r>
            <a:r>
              <a:rPr sz="12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bias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by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under-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or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over-valuing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certain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types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20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research.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7200" y="5084064"/>
            <a:ext cx="6858000" cy="585470"/>
          </a:xfrm>
          <a:prstGeom prst="rect">
            <a:avLst/>
          </a:prstGeom>
          <a:solidFill>
            <a:srgbClr val="8CA84C">
              <a:alpha val="29998"/>
            </a:srgbClr>
          </a:solidFill>
        </p:spPr>
        <p:txBody>
          <a:bodyPr vert="horz" wrap="square" lIns="0" tIns="76200" rIns="0" bIns="0" rtlCol="0">
            <a:spAutoFit/>
          </a:bodyPr>
          <a:lstStyle/>
          <a:p>
            <a:pPr marL="228600">
              <a:lnSpc>
                <a:spcPct val="100000"/>
              </a:lnSpc>
              <a:spcBef>
                <a:spcPts val="600"/>
              </a:spcBef>
            </a:pPr>
            <a:r>
              <a:rPr sz="1300" b="1" dirty="0">
                <a:solidFill>
                  <a:srgbClr val="132A41"/>
                </a:solidFill>
                <a:latin typeface="Book Antiqua"/>
                <a:cs typeface="Book Antiqua"/>
              </a:rPr>
              <a:t>FACTOR</a:t>
            </a:r>
            <a:r>
              <a:rPr sz="1300" b="1" spc="-15" dirty="0">
                <a:solidFill>
                  <a:srgbClr val="132A41"/>
                </a:solidFill>
                <a:latin typeface="Book Antiqua"/>
                <a:cs typeface="Book Antiqua"/>
              </a:rPr>
              <a:t> </a:t>
            </a:r>
            <a:r>
              <a:rPr sz="1300" b="1" spc="130" dirty="0">
                <a:solidFill>
                  <a:srgbClr val="132A41"/>
                </a:solidFill>
                <a:latin typeface="Book Antiqua"/>
                <a:cs typeface="Book Antiqua"/>
              </a:rPr>
              <a:t>2:</a:t>
            </a:r>
            <a:r>
              <a:rPr sz="1300" b="1" spc="-15" dirty="0">
                <a:solidFill>
                  <a:srgbClr val="132A41"/>
                </a:solidFill>
                <a:latin typeface="Book Antiqua"/>
                <a:cs typeface="Book Antiqua"/>
              </a:rPr>
              <a:t> </a:t>
            </a:r>
            <a:r>
              <a:rPr sz="1300" b="1" spc="-10" dirty="0">
                <a:solidFill>
                  <a:srgbClr val="132A41"/>
                </a:solidFill>
                <a:latin typeface="Book Antiqua"/>
                <a:cs typeface="Book Antiqua"/>
              </a:rPr>
              <a:t>RIGOR </a:t>
            </a:r>
            <a:r>
              <a:rPr sz="1300" b="1" spc="-40" dirty="0">
                <a:solidFill>
                  <a:srgbClr val="132A41"/>
                </a:solidFill>
                <a:latin typeface="Book Antiqua"/>
                <a:cs typeface="Book Antiqua"/>
              </a:rPr>
              <a:t>AND</a:t>
            </a:r>
            <a:r>
              <a:rPr sz="1300" b="1" spc="-15" dirty="0">
                <a:solidFill>
                  <a:srgbClr val="132A41"/>
                </a:solidFill>
                <a:latin typeface="Book Antiqua"/>
                <a:cs typeface="Book Antiqua"/>
              </a:rPr>
              <a:t> </a:t>
            </a:r>
            <a:r>
              <a:rPr sz="1300" b="1" spc="-10" dirty="0">
                <a:solidFill>
                  <a:srgbClr val="132A41"/>
                </a:solidFill>
                <a:latin typeface="Book Antiqua"/>
                <a:cs typeface="Book Antiqua"/>
              </a:rPr>
              <a:t>FEASIBILITY</a:t>
            </a:r>
            <a:endParaRPr sz="1300">
              <a:latin typeface="Book Antiqua"/>
              <a:cs typeface="Book Antiqua"/>
            </a:endParaRPr>
          </a:p>
          <a:p>
            <a:pPr marL="228600">
              <a:lnSpc>
                <a:spcPct val="100000"/>
              </a:lnSpc>
              <a:spcBef>
                <a:spcPts val="240"/>
              </a:spcBef>
            </a:pPr>
            <a:r>
              <a:rPr sz="1300" i="1" spc="50" dirty="0">
                <a:solidFill>
                  <a:srgbClr val="333333"/>
                </a:solidFill>
                <a:latin typeface="Book Antiqua"/>
                <a:cs typeface="Book Antiqua"/>
              </a:rPr>
              <a:t>“Can</a:t>
            </a:r>
            <a:r>
              <a:rPr sz="1300" i="1" spc="5" dirty="0">
                <a:solidFill>
                  <a:srgbClr val="333333"/>
                </a:solidFill>
                <a:latin typeface="Book Antiqua"/>
                <a:cs typeface="Book Antiqua"/>
              </a:rPr>
              <a:t> </a:t>
            </a:r>
            <a:r>
              <a:rPr sz="1300" i="1" dirty="0">
                <a:solidFill>
                  <a:srgbClr val="333333"/>
                </a:solidFill>
                <a:latin typeface="Book Antiqua"/>
                <a:cs typeface="Book Antiqua"/>
              </a:rPr>
              <a:t>it</a:t>
            </a:r>
            <a:r>
              <a:rPr sz="1300" i="1" spc="5" dirty="0">
                <a:solidFill>
                  <a:srgbClr val="333333"/>
                </a:solidFill>
                <a:latin typeface="Book Antiqua"/>
                <a:cs typeface="Book Antiqua"/>
              </a:rPr>
              <a:t> </a:t>
            </a:r>
            <a:r>
              <a:rPr sz="1300" i="1" spc="155" dirty="0">
                <a:solidFill>
                  <a:srgbClr val="333333"/>
                </a:solidFill>
                <a:latin typeface="Book Antiqua"/>
                <a:cs typeface="Book Antiqua"/>
              </a:rPr>
              <a:t>be</a:t>
            </a:r>
            <a:r>
              <a:rPr sz="1300" i="1" spc="5" dirty="0">
                <a:solidFill>
                  <a:srgbClr val="333333"/>
                </a:solidFill>
                <a:latin typeface="Book Antiqua"/>
                <a:cs typeface="Book Antiqua"/>
              </a:rPr>
              <a:t> </a:t>
            </a:r>
            <a:r>
              <a:rPr sz="1300" i="1" spc="120" dirty="0">
                <a:solidFill>
                  <a:srgbClr val="333333"/>
                </a:solidFill>
                <a:latin typeface="Book Antiqua"/>
                <a:cs typeface="Book Antiqua"/>
              </a:rPr>
              <a:t>done</a:t>
            </a:r>
            <a:r>
              <a:rPr sz="1300" i="1" spc="5" dirty="0">
                <a:solidFill>
                  <a:srgbClr val="333333"/>
                </a:solidFill>
                <a:latin typeface="Book Antiqua"/>
                <a:cs typeface="Book Antiqua"/>
              </a:rPr>
              <a:t> </a:t>
            </a:r>
            <a:r>
              <a:rPr sz="1300" i="1" spc="50" dirty="0">
                <a:solidFill>
                  <a:srgbClr val="333333"/>
                </a:solidFill>
                <a:latin typeface="Book Antiqua"/>
                <a:cs typeface="Book Antiqua"/>
              </a:rPr>
              <a:t>well?”</a:t>
            </a:r>
            <a:endParaRPr sz="1300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5754931"/>
            <a:ext cx="6854190" cy="3500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56845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Evaluations</a:t>
            </a:r>
            <a:r>
              <a:rPr sz="12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Factor</a:t>
            </a:r>
            <a:r>
              <a:rPr sz="12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sz="12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should</a:t>
            </a:r>
            <a:r>
              <a:rPr sz="12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always</a:t>
            </a:r>
            <a:r>
              <a:rPr sz="12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include</a:t>
            </a:r>
            <a:r>
              <a:rPr sz="12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comments</a:t>
            </a:r>
            <a:r>
              <a:rPr sz="12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on</a:t>
            </a:r>
            <a:r>
              <a:rPr sz="12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both</a:t>
            </a:r>
            <a:r>
              <a:rPr sz="1200" spc="50" dirty="0">
                <a:solidFill>
                  <a:srgbClr val="231F20"/>
                </a:solidFill>
                <a:latin typeface="Arial"/>
                <a:cs typeface="Arial"/>
              </a:rPr>
              <a:t> rigor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2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feasibility.</a:t>
            </a:r>
            <a:r>
              <a:rPr sz="1200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Comments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should</a:t>
            </a:r>
            <a:r>
              <a:rPr sz="120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focus</a:t>
            </a:r>
            <a:r>
              <a:rPr sz="120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on</a:t>
            </a:r>
            <a:r>
              <a:rPr sz="120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important</a:t>
            </a:r>
            <a:r>
              <a:rPr sz="120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Arial"/>
                <a:cs typeface="Arial"/>
              </a:rPr>
              <a:t>issues</a:t>
            </a:r>
            <a:r>
              <a:rPr sz="120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rather</a:t>
            </a:r>
            <a:r>
              <a:rPr sz="120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than</a:t>
            </a:r>
            <a:r>
              <a:rPr sz="120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technical</a:t>
            </a:r>
            <a:r>
              <a:rPr sz="120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minutia.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200">
              <a:latin typeface="Arial"/>
              <a:cs typeface="Arial"/>
            </a:endParaRPr>
          </a:p>
          <a:p>
            <a:pPr marL="12700" marR="778510">
              <a:lnSpc>
                <a:spcPct val="100000"/>
              </a:lnSpc>
            </a:pP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When</a:t>
            </a:r>
            <a:r>
              <a:rPr sz="1200" spc="1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assessing</a:t>
            </a:r>
            <a:r>
              <a:rPr sz="1200" spc="1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rigor,</a:t>
            </a:r>
            <a:r>
              <a:rPr sz="120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evaluate</a:t>
            </a:r>
            <a:r>
              <a:rPr sz="1200" spc="1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whether</a:t>
            </a:r>
            <a:r>
              <a:rPr sz="1200" spc="1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1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proposed</a:t>
            </a:r>
            <a:r>
              <a:rPr sz="1200" spc="1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approach</a:t>
            </a:r>
            <a:r>
              <a:rPr sz="1200" spc="1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will</a:t>
            </a:r>
            <a:r>
              <a:rPr sz="1200" spc="1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produce</a:t>
            </a:r>
            <a:r>
              <a:rPr sz="1200" spc="1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unbiased, </a:t>
            </a:r>
            <a:r>
              <a:rPr sz="1200" spc="20" dirty="0">
                <a:solidFill>
                  <a:srgbClr val="231F20"/>
                </a:solidFill>
                <a:latin typeface="Arial"/>
                <a:cs typeface="Arial"/>
              </a:rPr>
              <a:t>reproducible,</a:t>
            </a:r>
            <a:r>
              <a:rPr sz="12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2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20" dirty="0">
                <a:solidFill>
                  <a:srgbClr val="231F20"/>
                </a:solidFill>
                <a:latin typeface="Arial"/>
                <a:cs typeface="Arial"/>
              </a:rPr>
              <a:t>robust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data.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200">
              <a:latin typeface="Arial"/>
              <a:cs typeface="Arial"/>
            </a:endParaRPr>
          </a:p>
          <a:p>
            <a:pPr marL="12700" marR="162560">
              <a:lnSpc>
                <a:spcPct val="100000"/>
              </a:lnSpc>
            </a:pP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Evaluate</a:t>
            </a:r>
            <a:r>
              <a:rPr sz="120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strategy</a:t>
            </a:r>
            <a:r>
              <a:rPr sz="120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20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handling</a:t>
            </a:r>
            <a:r>
              <a:rPr sz="120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potential</a:t>
            </a:r>
            <a:r>
              <a:rPr sz="120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challenges</a:t>
            </a:r>
            <a:r>
              <a:rPr sz="120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20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feasibility,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 but</a:t>
            </a:r>
            <a:r>
              <a:rPr sz="120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don’t</a:t>
            </a:r>
            <a:r>
              <a:rPr sz="120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expect</a:t>
            </a:r>
            <a:r>
              <a:rPr sz="120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detailed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plans</a:t>
            </a:r>
            <a:r>
              <a:rPr sz="12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2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address</a:t>
            </a:r>
            <a:r>
              <a:rPr sz="12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every</a:t>
            </a:r>
            <a:r>
              <a:rPr sz="12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possible</a:t>
            </a:r>
            <a:r>
              <a:rPr sz="12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obstacle.</a:t>
            </a:r>
            <a:r>
              <a:rPr sz="120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All</a:t>
            </a:r>
            <a:r>
              <a:rPr sz="12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research</a:t>
            </a:r>
            <a:r>
              <a:rPr sz="12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has</a:t>
            </a:r>
            <a:r>
              <a:rPr sz="12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2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risk</a:t>
            </a:r>
            <a:r>
              <a:rPr sz="12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2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failure,</a:t>
            </a:r>
            <a:r>
              <a:rPr sz="12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so</a:t>
            </a:r>
            <a:r>
              <a:rPr sz="12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it</a:t>
            </a:r>
            <a:r>
              <a:rPr sz="12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sz="12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important</a:t>
            </a:r>
            <a:r>
              <a:rPr sz="12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Arial"/>
                <a:cs typeface="Arial"/>
              </a:rPr>
              <a:t>that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reviewers</a:t>
            </a:r>
            <a:r>
              <a:rPr sz="120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thoughtfully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231F20"/>
                </a:solidFill>
                <a:latin typeface="Arial"/>
                <a:cs typeface="Arial"/>
              </a:rPr>
              <a:t>evaluate</a:t>
            </a:r>
            <a:r>
              <a:rPr sz="1200" i="1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risk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context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200" spc="1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potential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major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advances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rather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Arial"/>
                <a:cs typeface="Arial"/>
              </a:rPr>
              <a:t>than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seek</a:t>
            </a:r>
            <a:r>
              <a:rPr sz="12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2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eliminate</a:t>
            </a:r>
            <a:r>
              <a:rPr sz="12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Arial"/>
                <a:cs typeface="Arial"/>
              </a:rPr>
              <a:t>it.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200">
              <a:latin typeface="Arial"/>
              <a:cs typeface="Arial"/>
            </a:endParaRPr>
          </a:p>
          <a:p>
            <a:pPr marL="12700" marR="36195">
              <a:lnSpc>
                <a:spcPct val="100000"/>
              </a:lnSpc>
            </a:pP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When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you</a:t>
            </a:r>
            <a:r>
              <a:rPr sz="120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evaluate</a:t>
            </a:r>
            <a:r>
              <a:rPr sz="120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50" dirty="0">
                <a:solidFill>
                  <a:srgbClr val="231F20"/>
                </a:solidFill>
                <a:latin typeface="Arial"/>
                <a:cs typeface="Arial"/>
              </a:rPr>
              <a:t>rigor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20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feasibility</a:t>
            </a:r>
            <a:r>
              <a:rPr sz="120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200" spc="1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study</a:t>
            </a:r>
            <a:r>
              <a:rPr sz="120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design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20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methods,</a:t>
            </a:r>
            <a:r>
              <a:rPr sz="12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avoid</a:t>
            </a:r>
            <a:r>
              <a:rPr sz="120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assessing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personnel</a:t>
            </a:r>
            <a:r>
              <a:rPr sz="12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effort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(this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belongs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Budget)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or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qualifications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20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investigators/availability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Arial"/>
                <a:cs typeface="Arial"/>
              </a:rPr>
              <a:t>of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resources</a:t>
            </a:r>
            <a:r>
              <a:rPr sz="120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(those</a:t>
            </a:r>
            <a:r>
              <a:rPr sz="120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belong</a:t>
            </a:r>
            <a:r>
              <a:rPr sz="120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20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Factor</a:t>
            </a:r>
            <a:r>
              <a:rPr sz="120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Arial"/>
                <a:cs typeface="Arial"/>
              </a:rPr>
              <a:t>3).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200">
              <a:latin typeface="Arial"/>
              <a:cs typeface="Arial"/>
            </a:endParaRPr>
          </a:p>
          <a:p>
            <a:pPr marL="469900" marR="5080" indent="-228600">
              <a:lnSpc>
                <a:spcPct val="100000"/>
              </a:lnSpc>
              <a:buChar char="•"/>
              <a:tabLst>
                <a:tab pos="469900" algn="l"/>
              </a:tabLst>
            </a:pP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20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example,</a:t>
            </a:r>
            <a:r>
              <a:rPr sz="12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E6385"/>
                </a:solidFill>
                <a:latin typeface="Arial"/>
                <a:cs typeface="Arial"/>
              </a:rPr>
              <a:t>“It</a:t>
            </a:r>
            <a:r>
              <a:rPr sz="1200" i="1" spc="90" dirty="0">
                <a:solidFill>
                  <a:srgbClr val="3E6385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E6385"/>
                </a:solidFill>
                <a:latin typeface="Arial"/>
                <a:cs typeface="Arial"/>
              </a:rPr>
              <a:t>does</a:t>
            </a:r>
            <a:r>
              <a:rPr sz="1200" i="1" spc="90" dirty="0">
                <a:solidFill>
                  <a:srgbClr val="3E6385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E6385"/>
                </a:solidFill>
                <a:latin typeface="Arial"/>
                <a:cs typeface="Arial"/>
              </a:rPr>
              <a:t>not</a:t>
            </a:r>
            <a:r>
              <a:rPr sz="1200" i="1" spc="90" dirty="0">
                <a:solidFill>
                  <a:srgbClr val="3E6385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E6385"/>
                </a:solidFill>
                <a:latin typeface="Arial"/>
                <a:cs typeface="Arial"/>
              </a:rPr>
              <a:t>seem</a:t>
            </a:r>
            <a:r>
              <a:rPr sz="1200" i="1" spc="90" dirty="0">
                <a:solidFill>
                  <a:srgbClr val="3E6385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E6385"/>
                </a:solidFill>
                <a:latin typeface="Arial"/>
                <a:cs typeface="Arial"/>
              </a:rPr>
              <a:t>feasible</a:t>
            </a:r>
            <a:r>
              <a:rPr sz="1200" i="1" spc="90" dirty="0">
                <a:solidFill>
                  <a:srgbClr val="3E6385"/>
                </a:solidFill>
                <a:latin typeface="Arial"/>
                <a:cs typeface="Arial"/>
              </a:rPr>
              <a:t> </a:t>
            </a:r>
            <a:r>
              <a:rPr sz="1200" i="1" spc="50" dirty="0">
                <a:solidFill>
                  <a:srgbClr val="3E6385"/>
                </a:solidFill>
                <a:latin typeface="Arial"/>
                <a:cs typeface="Arial"/>
              </a:rPr>
              <a:t>to</a:t>
            </a:r>
            <a:r>
              <a:rPr sz="1200" i="1" spc="90" dirty="0">
                <a:solidFill>
                  <a:srgbClr val="3E6385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E6385"/>
                </a:solidFill>
                <a:latin typeface="Arial"/>
                <a:cs typeface="Arial"/>
              </a:rPr>
              <a:t>recruit</a:t>
            </a:r>
            <a:r>
              <a:rPr sz="1200" i="1" spc="85" dirty="0">
                <a:solidFill>
                  <a:srgbClr val="3E6385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E6385"/>
                </a:solidFill>
                <a:latin typeface="Arial"/>
                <a:cs typeface="Arial"/>
              </a:rPr>
              <a:t>the</a:t>
            </a:r>
            <a:r>
              <a:rPr sz="1200" i="1" spc="90" dirty="0">
                <a:solidFill>
                  <a:srgbClr val="3E6385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E6385"/>
                </a:solidFill>
                <a:latin typeface="Arial"/>
                <a:cs typeface="Arial"/>
              </a:rPr>
              <a:t>targeted</a:t>
            </a:r>
            <a:r>
              <a:rPr sz="1200" i="1" spc="90" dirty="0">
                <a:solidFill>
                  <a:srgbClr val="3E6385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E6385"/>
                </a:solidFill>
                <a:latin typeface="Arial"/>
                <a:cs typeface="Arial"/>
              </a:rPr>
              <a:t>number</a:t>
            </a:r>
            <a:r>
              <a:rPr sz="1200" i="1" spc="90" dirty="0">
                <a:solidFill>
                  <a:srgbClr val="3E6385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E6385"/>
                </a:solidFill>
                <a:latin typeface="Arial"/>
                <a:cs typeface="Arial"/>
              </a:rPr>
              <a:t>of</a:t>
            </a:r>
            <a:r>
              <a:rPr sz="1200" i="1" spc="130" dirty="0">
                <a:solidFill>
                  <a:srgbClr val="3E6385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E6385"/>
                </a:solidFill>
                <a:latin typeface="Arial"/>
                <a:cs typeface="Arial"/>
              </a:rPr>
              <a:t>participants</a:t>
            </a:r>
            <a:r>
              <a:rPr sz="1200" i="1" spc="90" dirty="0">
                <a:solidFill>
                  <a:srgbClr val="3E6385"/>
                </a:solidFill>
                <a:latin typeface="Arial"/>
                <a:cs typeface="Arial"/>
              </a:rPr>
              <a:t> </a:t>
            </a:r>
            <a:r>
              <a:rPr sz="1200" i="1" spc="-10" dirty="0">
                <a:solidFill>
                  <a:srgbClr val="3E6385"/>
                </a:solidFill>
                <a:latin typeface="Arial"/>
                <a:cs typeface="Arial"/>
              </a:rPr>
              <a:t>based </a:t>
            </a:r>
            <a:r>
              <a:rPr sz="1200" i="1" dirty="0">
                <a:solidFill>
                  <a:srgbClr val="3E6385"/>
                </a:solidFill>
                <a:latin typeface="Arial"/>
                <a:cs typeface="Arial"/>
              </a:rPr>
              <a:t>on</a:t>
            </a:r>
            <a:r>
              <a:rPr sz="1200" i="1" spc="55" dirty="0">
                <a:solidFill>
                  <a:srgbClr val="3E6385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E6385"/>
                </a:solidFill>
                <a:latin typeface="Arial"/>
                <a:cs typeface="Arial"/>
              </a:rPr>
              <a:t>the</a:t>
            </a:r>
            <a:r>
              <a:rPr sz="1200" i="1" spc="55" dirty="0">
                <a:solidFill>
                  <a:srgbClr val="3E6385"/>
                </a:solidFill>
                <a:latin typeface="Arial"/>
                <a:cs typeface="Arial"/>
              </a:rPr>
              <a:t> </a:t>
            </a:r>
            <a:r>
              <a:rPr sz="1200" i="1" spc="-10" dirty="0">
                <a:solidFill>
                  <a:srgbClr val="3E6385"/>
                </a:solidFill>
                <a:latin typeface="Arial"/>
                <a:cs typeface="Arial"/>
              </a:rPr>
              <a:t>rates</a:t>
            </a:r>
            <a:r>
              <a:rPr sz="1200" i="1" spc="55" dirty="0">
                <a:solidFill>
                  <a:srgbClr val="3E6385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E6385"/>
                </a:solidFill>
                <a:latin typeface="Arial"/>
                <a:cs typeface="Arial"/>
              </a:rPr>
              <a:t>of</a:t>
            </a:r>
            <a:r>
              <a:rPr sz="1200" i="1" spc="95" dirty="0">
                <a:solidFill>
                  <a:srgbClr val="3E6385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E6385"/>
                </a:solidFill>
                <a:latin typeface="Arial"/>
                <a:cs typeface="Arial"/>
              </a:rPr>
              <a:t>disease”</a:t>
            </a:r>
            <a:r>
              <a:rPr sz="1200" i="1" spc="55" dirty="0">
                <a:solidFill>
                  <a:srgbClr val="3E6385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231F20"/>
                </a:solidFill>
                <a:latin typeface="Arial"/>
                <a:cs typeface="Arial"/>
              </a:rPr>
              <a:t>would</a:t>
            </a:r>
            <a:r>
              <a:rPr sz="1200" b="1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be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an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appropriate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comment</a:t>
            </a:r>
            <a:r>
              <a:rPr sz="12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because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it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evaluates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study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design,</a:t>
            </a:r>
            <a:r>
              <a:rPr sz="12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whereas</a:t>
            </a:r>
            <a:r>
              <a:rPr sz="120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“This</a:t>
            </a:r>
            <a:r>
              <a:rPr sz="1200" i="1" spc="105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team</a:t>
            </a:r>
            <a:r>
              <a:rPr sz="1200" i="1" spc="105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of</a:t>
            </a:r>
            <a:r>
              <a:rPr sz="1200" i="1" spc="15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investigators</a:t>
            </a:r>
            <a:r>
              <a:rPr sz="1200" i="1" spc="105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spc="-10" dirty="0">
                <a:solidFill>
                  <a:srgbClr val="336487"/>
                </a:solidFill>
                <a:latin typeface="Arial"/>
                <a:cs typeface="Arial"/>
              </a:rPr>
              <a:t>lacks</a:t>
            </a:r>
            <a:r>
              <a:rPr sz="1200" i="1" spc="105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experience</a:t>
            </a:r>
            <a:r>
              <a:rPr sz="1200" i="1" spc="105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in</a:t>
            </a:r>
            <a:r>
              <a:rPr sz="1200" i="1" spc="105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recruiting</a:t>
            </a:r>
            <a:r>
              <a:rPr sz="1200" i="1" spc="105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this</a:t>
            </a:r>
            <a:r>
              <a:rPr sz="1200" i="1" spc="105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difficult-</a:t>
            </a:r>
            <a:r>
              <a:rPr sz="1200" i="1" spc="-25" dirty="0">
                <a:solidFill>
                  <a:srgbClr val="336487"/>
                </a:solidFill>
                <a:latin typeface="Arial"/>
                <a:cs typeface="Arial"/>
              </a:rPr>
              <a:t>to-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reach</a:t>
            </a:r>
            <a:r>
              <a:rPr sz="1200" i="1" spc="15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spc="50" dirty="0">
                <a:solidFill>
                  <a:srgbClr val="336487"/>
                </a:solidFill>
                <a:latin typeface="Arial"/>
                <a:cs typeface="Arial"/>
              </a:rPr>
              <a:t>population”</a:t>
            </a:r>
            <a:r>
              <a:rPr sz="1200" i="1" spc="2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231F20"/>
                </a:solidFill>
                <a:latin typeface="Arial"/>
                <a:cs typeface="Arial"/>
              </a:rPr>
              <a:t>would</a:t>
            </a:r>
            <a:r>
              <a:rPr sz="1200" b="1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231F20"/>
                </a:solidFill>
                <a:latin typeface="Arial"/>
                <a:cs typeface="Arial"/>
              </a:rPr>
              <a:t>not</a:t>
            </a:r>
            <a:r>
              <a:rPr sz="1200" b="1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be</a:t>
            </a:r>
            <a:r>
              <a:rPr sz="12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appropriate</a:t>
            </a:r>
            <a:r>
              <a:rPr sz="12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2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Factor</a:t>
            </a:r>
            <a:r>
              <a:rPr sz="12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sz="12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because</a:t>
            </a:r>
            <a:r>
              <a:rPr sz="12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it</a:t>
            </a:r>
            <a:r>
              <a:rPr sz="12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evaluates</a:t>
            </a:r>
            <a:r>
              <a:rPr sz="12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expertise.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Guidance</a:t>
            </a:r>
            <a:r>
              <a:rPr spc="80" dirty="0"/>
              <a:t> </a:t>
            </a:r>
            <a:r>
              <a:rPr dirty="0"/>
              <a:t>Effective:</a:t>
            </a:r>
            <a:r>
              <a:rPr spc="85" dirty="0"/>
              <a:t> </a:t>
            </a:r>
            <a:r>
              <a:rPr spc="50" dirty="0"/>
              <a:t>2025/10</a:t>
            </a:r>
            <a:r>
              <a:rPr spc="85" dirty="0"/>
              <a:t> </a:t>
            </a:r>
            <a:r>
              <a:rPr dirty="0"/>
              <a:t>Council</a:t>
            </a:r>
            <a:r>
              <a:rPr spc="85" dirty="0"/>
              <a:t> </a:t>
            </a:r>
            <a:r>
              <a:rPr spc="-10" dirty="0"/>
              <a:t>Round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pc="5" dirty="0"/>
              <a:t>3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457200" y="1627123"/>
            <a:ext cx="6858000" cy="585470"/>
          </a:xfrm>
          <a:prstGeom prst="rect">
            <a:avLst/>
          </a:prstGeom>
          <a:solidFill>
            <a:srgbClr val="8CA84C">
              <a:alpha val="29998"/>
            </a:srgbClr>
          </a:solidFill>
        </p:spPr>
        <p:txBody>
          <a:bodyPr vert="horz" wrap="square" lIns="0" tIns="70485" rIns="0" bIns="0" rtlCol="0">
            <a:spAutoFit/>
          </a:bodyPr>
          <a:lstStyle/>
          <a:p>
            <a:pPr marL="228600">
              <a:lnSpc>
                <a:spcPct val="100000"/>
              </a:lnSpc>
              <a:spcBef>
                <a:spcPts val="555"/>
              </a:spcBef>
            </a:pPr>
            <a:r>
              <a:rPr sz="1300" b="1" dirty="0">
                <a:solidFill>
                  <a:srgbClr val="132A41"/>
                </a:solidFill>
                <a:latin typeface="Book Antiqua"/>
                <a:cs typeface="Book Antiqua"/>
              </a:rPr>
              <a:t>FACTOR</a:t>
            </a:r>
            <a:r>
              <a:rPr sz="1300" b="1" spc="25" dirty="0">
                <a:solidFill>
                  <a:srgbClr val="132A41"/>
                </a:solidFill>
                <a:latin typeface="Book Antiqua"/>
                <a:cs typeface="Book Antiqua"/>
              </a:rPr>
              <a:t> </a:t>
            </a:r>
            <a:r>
              <a:rPr sz="1300" b="1" spc="114" dirty="0">
                <a:solidFill>
                  <a:srgbClr val="132A41"/>
                </a:solidFill>
                <a:latin typeface="Book Antiqua"/>
                <a:cs typeface="Book Antiqua"/>
              </a:rPr>
              <a:t>3:</a:t>
            </a:r>
            <a:r>
              <a:rPr sz="1300" b="1" spc="30" dirty="0">
                <a:solidFill>
                  <a:srgbClr val="132A41"/>
                </a:solidFill>
                <a:latin typeface="Book Antiqua"/>
                <a:cs typeface="Book Antiqua"/>
              </a:rPr>
              <a:t> </a:t>
            </a:r>
            <a:r>
              <a:rPr sz="1300" b="1" spc="55" dirty="0">
                <a:solidFill>
                  <a:srgbClr val="132A41"/>
                </a:solidFill>
                <a:latin typeface="Book Antiqua"/>
                <a:cs typeface="Book Antiqua"/>
              </a:rPr>
              <a:t>EXPERTISE</a:t>
            </a:r>
            <a:r>
              <a:rPr sz="1300" b="1" spc="30" dirty="0">
                <a:solidFill>
                  <a:srgbClr val="132A41"/>
                </a:solidFill>
                <a:latin typeface="Book Antiqua"/>
                <a:cs typeface="Book Antiqua"/>
              </a:rPr>
              <a:t> </a:t>
            </a:r>
            <a:r>
              <a:rPr sz="1300" b="1" spc="-40" dirty="0">
                <a:solidFill>
                  <a:srgbClr val="132A41"/>
                </a:solidFill>
                <a:latin typeface="Book Antiqua"/>
                <a:cs typeface="Book Antiqua"/>
              </a:rPr>
              <a:t>AND</a:t>
            </a:r>
            <a:r>
              <a:rPr sz="1300" b="1" spc="30" dirty="0">
                <a:solidFill>
                  <a:srgbClr val="132A41"/>
                </a:solidFill>
                <a:latin typeface="Book Antiqua"/>
                <a:cs typeface="Book Antiqua"/>
              </a:rPr>
              <a:t> </a:t>
            </a:r>
            <a:r>
              <a:rPr sz="1300" b="1" spc="-10" dirty="0">
                <a:solidFill>
                  <a:srgbClr val="132A41"/>
                </a:solidFill>
                <a:latin typeface="Book Antiqua"/>
                <a:cs typeface="Book Antiqua"/>
              </a:rPr>
              <a:t>RESOURCES</a:t>
            </a:r>
            <a:endParaRPr sz="1300">
              <a:latin typeface="Book Antiqua"/>
              <a:cs typeface="Book Antiqua"/>
            </a:endParaRPr>
          </a:p>
          <a:p>
            <a:pPr marL="228600">
              <a:lnSpc>
                <a:spcPct val="100000"/>
              </a:lnSpc>
              <a:spcBef>
                <a:spcPts val="240"/>
              </a:spcBef>
            </a:pPr>
            <a:r>
              <a:rPr sz="1300" i="1" dirty="0">
                <a:solidFill>
                  <a:srgbClr val="333333"/>
                </a:solidFill>
                <a:latin typeface="Book Antiqua"/>
                <a:cs typeface="Book Antiqua"/>
              </a:rPr>
              <a:t>“Are</a:t>
            </a:r>
            <a:r>
              <a:rPr sz="1300" i="1" spc="5" dirty="0">
                <a:solidFill>
                  <a:srgbClr val="333333"/>
                </a:solidFill>
                <a:latin typeface="Book Antiqua"/>
                <a:cs typeface="Book Antiqua"/>
              </a:rPr>
              <a:t> </a:t>
            </a:r>
            <a:r>
              <a:rPr sz="1300" i="1" spc="110" dirty="0">
                <a:solidFill>
                  <a:srgbClr val="333333"/>
                </a:solidFill>
                <a:latin typeface="Book Antiqua"/>
                <a:cs typeface="Book Antiqua"/>
              </a:rPr>
              <a:t>the</a:t>
            </a:r>
            <a:r>
              <a:rPr sz="1300" i="1" spc="10" dirty="0">
                <a:solidFill>
                  <a:srgbClr val="333333"/>
                </a:solidFill>
                <a:latin typeface="Book Antiqua"/>
                <a:cs typeface="Book Antiqua"/>
              </a:rPr>
              <a:t> </a:t>
            </a:r>
            <a:r>
              <a:rPr sz="1300" i="1" spc="80" dirty="0">
                <a:solidFill>
                  <a:srgbClr val="333333"/>
                </a:solidFill>
                <a:latin typeface="Book Antiqua"/>
                <a:cs typeface="Book Antiqua"/>
              </a:rPr>
              <a:t>expertise</a:t>
            </a:r>
            <a:r>
              <a:rPr sz="1300" i="1" spc="5" dirty="0">
                <a:solidFill>
                  <a:srgbClr val="333333"/>
                </a:solidFill>
                <a:latin typeface="Book Antiqua"/>
                <a:cs typeface="Book Antiqua"/>
              </a:rPr>
              <a:t> </a:t>
            </a:r>
            <a:r>
              <a:rPr sz="1300" i="1" spc="105" dirty="0">
                <a:solidFill>
                  <a:srgbClr val="333333"/>
                </a:solidFill>
                <a:latin typeface="Book Antiqua"/>
                <a:cs typeface="Book Antiqua"/>
              </a:rPr>
              <a:t>and</a:t>
            </a:r>
            <a:r>
              <a:rPr sz="1300" i="1" spc="10" dirty="0">
                <a:solidFill>
                  <a:srgbClr val="333333"/>
                </a:solidFill>
                <a:latin typeface="Book Antiqua"/>
                <a:cs typeface="Book Antiqua"/>
              </a:rPr>
              <a:t> </a:t>
            </a:r>
            <a:r>
              <a:rPr sz="1300" i="1" spc="75" dirty="0">
                <a:solidFill>
                  <a:srgbClr val="333333"/>
                </a:solidFill>
                <a:latin typeface="Book Antiqua"/>
                <a:cs typeface="Book Antiqua"/>
              </a:rPr>
              <a:t>resources</a:t>
            </a:r>
            <a:r>
              <a:rPr sz="1300" i="1" spc="5" dirty="0">
                <a:solidFill>
                  <a:srgbClr val="333333"/>
                </a:solidFill>
                <a:latin typeface="Book Antiqua"/>
                <a:cs typeface="Book Antiqua"/>
              </a:rPr>
              <a:t> </a:t>
            </a:r>
            <a:r>
              <a:rPr sz="1300" i="1" spc="55" dirty="0">
                <a:solidFill>
                  <a:srgbClr val="333333"/>
                </a:solidFill>
                <a:latin typeface="Book Antiqua"/>
                <a:cs typeface="Book Antiqua"/>
              </a:rPr>
              <a:t>in</a:t>
            </a:r>
            <a:r>
              <a:rPr sz="1300" i="1" spc="10" dirty="0">
                <a:solidFill>
                  <a:srgbClr val="333333"/>
                </a:solidFill>
                <a:latin typeface="Book Antiqua"/>
                <a:cs typeface="Book Antiqua"/>
              </a:rPr>
              <a:t> </a:t>
            </a:r>
            <a:r>
              <a:rPr sz="1300" i="1" spc="90" dirty="0">
                <a:solidFill>
                  <a:srgbClr val="333333"/>
                </a:solidFill>
                <a:latin typeface="Book Antiqua"/>
                <a:cs typeface="Book Antiqua"/>
              </a:rPr>
              <a:t>place</a:t>
            </a:r>
            <a:r>
              <a:rPr sz="1300" i="1" spc="5" dirty="0">
                <a:solidFill>
                  <a:srgbClr val="333333"/>
                </a:solidFill>
                <a:latin typeface="Book Antiqua"/>
                <a:cs typeface="Book Antiqua"/>
              </a:rPr>
              <a:t> </a:t>
            </a:r>
            <a:r>
              <a:rPr sz="1300" i="1" spc="80" dirty="0">
                <a:solidFill>
                  <a:srgbClr val="333333"/>
                </a:solidFill>
                <a:latin typeface="Book Antiqua"/>
                <a:cs typeface="Book Antiqua"/>
              </a:rPr>
              <a:t>to</a:t>
            </a:r>
            <a:r>
              <a:rPr sz="1300" i="1" spc="10" dirty="0">
                <a:solidFill>
                  <a:srgbClr val="333333"/>
                </a:solidFill>
                <a:latin typeface="Book Antiqua"/>
                <a:cs typeface="Book Antiqua"/>
              </a:rPr>
              <a:t> </a:t>
            </a:r>
            <a:r>
              <a:rPr sz="1300" i="1" spc="120" dirty="0">
                <a:solidFill>
                  <a:srgbClr val="333333"/>
                </a:solidFill>
                <a:latin typeface="Book Antiqua"/>
                <a:cs typeface="Book Antiqua"/>
              </a:rPr>
              <a:t>do</a:t>
            </a:r>
            <a:r>
              <a:rPr sz="1300" i="1" spc="5" dirty="0">
                <a:solidFill>
                  <a:srgbClr val="333333"/>
                </a:solidFill>
                <a:latin typeface="Book Antiqua"/>
                <a:cs typeface="Book Antiqua"/>
              </a:rPr>
              <a:t> </a:t>
            </a:r>
            <a:r>
              <a:rPr sz="1300" i="1" spc="-20" dirty="0">
                <a:solidFill>
                  <a:srgbClr val="333333"/>
                </a:solidFill>
                <a:latin typeface="Book Antiqua"/>
                <a:cs typeface="Book Antiqua"/>
              </a:rPr>
              <a:t>it?”</a:t>
            </a:r>
            <a:endParaRPr sz="13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2291894"/>
            <a:ext cx="6881495" cy="6609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Evaluate</a:t>
            </a:r>
            <a:r>
              <a:rPr sz="120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qualifications</a:t>
            </a:r>
            <a:r>
              <a:rPr sz="120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200" spc="1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investigative</a:t>
            </a:r>
            <a:r>
              <a:rPr sz="120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team</a:t>
            </a:r>
            <a:r>
              <a:rPr sz="120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u="sng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in</a:t>
            </a:r>
            <a:r>
              <a:rPr sz="1200" u="sng" spc="100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 </a:t>
            </a:r>
            <a:r>
              <a:rPr sz="1200" u="sng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the</a:t>
            </a:r>
            <a:r>
              <a:rPr sz="1200" u="sng" spc="100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 </a:t>
            </a:r>
            <a:r>
              <a:rPr sz="1200" u="sng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context</a:t>
            </a:r>
            <a:r>
              <a:rPr sz="1200" u="sng" spc="100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 </a:t>
            </a:r>
            <a:r>
              <a:rPr sz="1200" u="sng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of</a:t>
            </a:r>
            <a:r>
              <a:rPr sz="1200" u="sng" spc="145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 </a:t>
            </a:r>
            <a:r>
              <a:rPr sz="1200" u="sng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the</a:t>
            </a:r>
            <a:r>
              <a:rPr sz="1200" u="sng" spc="100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 </a:t>
            </a:r>
            <a:r>
              <a:rPr sz="1200" u="sng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proposed</a:t>
            </a:r>
            <a:r>
              <a:rPr sz="1200" u="sng" spc="100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 </a:t>
            </a:r>
            <a:r>
              <a:rPr sz="1200" u="sng" spc="-10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research</a:t>
            </a:r>
            <a:r>
              <a:rPr sz="1200" u="sng" spc="500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 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u="sng" spc="-10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project.</a:t>
            </a:r>
            <a:endParaRPr sz="1200">
              <a:latin typeface="Arial"/>
              <a:cs typeface="Arial"/>
            </a:endParaRPr>
          </a:p>
          <a:p>
            <a:pPr marL="469900" marR="236854" indent="-228600">
              <a:lnSpc>
                <a:spcPct val="100000"/>
              </a:lnSpc>
              <a:buChar char="•"/>
              <a:tabLst>
                <a:tab pos="469900" algn="l"/>
                <a:tab pos="507365" algn="l"/>
              </a:tabLst>
            </a:pP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	If</a:t>
            </a:r>
            <a:r>
              <a:rPr sz="1200" spc="1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there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are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any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gaps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expertise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or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background/training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200" spc="1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investigator/team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relevant</a:t>
            </a:r>
            <a:r>
              <a:rPr sz="120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20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likelihood</a:t>
            </a:r>
            <a:r>
              <a:rPr sz="120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200" spc="1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project</a:t>
            </a:r>
            <a:r>
              <a:rPr sz="120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being</a:t>
            </a:r>
            <a:r>
              <a:rPr sz="120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successfully</a:t>
            </a:r>
            <a:r>
              <a:rPr sz="120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completed,</a:t>
            </a:r>
            <a:r>
              <a:rPr sz="12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choose</a:t>
            </a:r>
            <a:r>
              <a:rPr sz="120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“additional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expertise</a:t>
            </a:r>
            <a:r>
              <a:rPr sz="12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50" dirty="0">
                <a:solidFill>
                  <a:srgbClr val="231F20"/>
                </a:solidFill>
                <a:latin typeface="Arial"/>
                <a:cs typeface="Arial"/>
              </a:rPr>
              <a:t>and/or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resources</a:t>
            </a:r>
            <a:r>
              <a:rPr sz="1200" spc="50" dirty="0">
                <a:solidFill>
                  <a:srgbClr val="231F20"/>
                </a:solidFill>
                <a:latin typeface="Arial"/>
                <a:cs typeface="Arial"/>
              </a:rPr>
              <a:t> needed”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2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add</a:t>
            </a:r>
            <a:r>
              <a:rPr sz="12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specific</a:t>
            </a:r>
            <a:r>
              <a:rPr sz="12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comments</a:t>
            </a:r>
            <a:r>
              <a:rPr sz="12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2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describe</a:t>
            </a:r>
            <a:r>
              <a:rPr sz="12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gaps.</a:t>
            </a:r>
            <a:endParaRPr sz="1200">
              <a:latin typeface="Arial"/>
              <a:cs typeface="Arial"/>
            </a:endParaRPr>
          </a:p>
          <a:p>
            <a:pPr marL="469900" marR="135255" indent="-228600">
              <a:lnSpc>
                <a:spcPct val="100000"/>
              </a:lnSpc>
              <a:buChar char="•"/>
              <a:tabLst>
                <a:tab pos="469900" algn="l"/>
              </a:tabLst>
            </a:pP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Your</a:t>
            </a:r>
            <a:r>
              <a:rPr sz="12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comments</a:t>
            </a:r>
            <a:r>
              <a:rPr sz="12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provide</a:t>
            </a:r>
            <a:r>
              <a:rPr sz="12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critical</a:t>
            </a:r>
            <a:r>
              <a:rPr sz="12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input</a:t>
            </a:r>
            <a:r>
              <a:rPr sz="12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2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NIH. We</a:t>
            </a:r>
            <a:r>
              <a:rPr sz="12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rely</a:t>
            </a:r>
            <a:r>
              <a:rPr sz="12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on</a:t>
            </a:r>
            <a:r>
              <a:rPr sz="12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your</a:t>
            </a:r>
            <a:r>
              <a:rPr sz="12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candid</a:t>
            </a:r>
            <a:r>
              <a:rPr sz="12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assessment</a:t>
            </a:r>
            <a:r>
              <a:rPr sz="12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20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Arial"/>
                <a:cs typeface="Arial"/>
              </a:rPr>
              <a:t>any </a:t>
            </a:r>
            <a:r>
              <a:rPr sz="1200" spc="50" dirty="0">
                <a:solidFill>
                  <a:srgbClr val="231F20"/>
                </a:solidFill>
                <a:latin typeface="Arial"/>
                <a:cs typeface="Arial"/>
              </a:rPr>
              <a:t>gap</a:t>
            </a:r>
            <a:r>
              <a:rPr sz="120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20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expertise</a:t>
            </a:r>
            <a:r>
              <a:rPr sz="120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or</a:t>
            </a:r>
            <a:r>
              <a:rPr sz="120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training</a:t>
            </a:r>
            <a:r>
              <a:rPr sz="120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that</a:t>
            </a:r>
            <a:r>
              <a:rPr sz="120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would</a:t>
            </a:r>
            <a:r>
              <a:rPr sz="120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impact</a:t>
            </a:r>
            <a:r>
              <a:rPr sz="120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successful</a:t>
            </a:r>
            <a:r>
              <a:rPr sz="120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completion</a:t>
            </a:r>
            <a:r>
              <a:rPr sz="120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200" spc="1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project.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0"/>
              </a:spcBef>
              <a:buFont typeface="Arial"/>
              <a:buChar char="•"/>
            </a:pP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b="1" i="1" spc="-10" dirty="0">
                <a:solidFill>
                  <a:srgbClr val="231F20"/>
                </a:solidFill>
                <a:latin typeface="Arial"/>
                <a:cs typeface="Arial"/>
              </a:rPr>
              <a:t>Examples:</a:t>
            </a:r>
            <a:endParaRPr sz="1200">
              <a:latin typeface="Arial"/>
              <a:cs typeface="Arial"/>
            </a:endParaRPr>
          </a:p>
          <a:p>
            <a:pPr marL="469900" marR="10160" indent="-228600">
              <a:lnSpc>
                <a:spcPct val="100000"/>
              </a:lnSpc>
              <a:buChar char="•"/>
              <a:tabLst>
                <a:tab pos="469900" algn="l"/>
              </a:tabLst>
            </a:pPr>
            <a:r>
              <a:rPr sz="1200" i="1" spc="-20" dirty="0">
                <a:solidFill>
                  <a:srgbClr val="336487"/>
                </a:solidFill>
                <a:latin typeface="Arial"/>
                <a:cs typeface="Arial"/>
              </a:rPr>
              <a:t>The</a:t>
            </a:r>
            <a:r>
              <a:rPr sz="1200" i="1" spc="145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investigative</a:t>
            </a:r>
            <a:r>
              <a:rPr sz="1200" i="1" spc="145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team</a:t>
            </a:r>
            <a:r>
              <a:rPr sz="1200" i="1" spc="145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includes</a:t>
            </a:r>
            <a:r>
              <a:rPr sz="1200" i="1" spc="145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expertise</a:t>
            </a:r>
            <a:r>
              <a:rPr sz="1200" i="1" spc="145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in</a:t>
            </a:r>
            <a:r>
              <a:rPr sz="1200" i="1" spc="145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computer</a:t>
            </a:r>
            <a:r>
              <a:rPr sz="1200" i="1" spc="145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simulations,</a:t>
            </a:r>
            <a:r>
              <a:rPr sz="1200" i="1" spc="9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modeling,</a:t>
            </a:r>
            <a:r>
              <a:rPr sz="1200" i="1" spc="9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spc="-10" dirty="0">
                <a:solidFill>
                  <a:srgbClr val="336487"/>
                </a:solidFill>
                <a:latin typeface="Arial"/>
                <a:cs typeface="Arial"/>
              </a:rPr>
              <a:t>statistics,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informatics,</a:t>
            </a:r>
            <a:r>
              <a:rPr sz="1200" i="1" spc="1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and</a:t>
            </a:r>
            <a:r>
              <a:rPr sz="1200" i="1" spc="65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data</a:t>
            </a:r>
            <a:r>
              <a:rPr sz="1200" i="1" spc="7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analytics,</a:t>
            </a:r>
            <a:r>
              <a:rPr sz="1200" i="1" spc="2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spc="60" dirty="0">
                <a:solidFill>
                  <a:srgbClr val="336487"/>
                </a:solidFill>
                <a:latin typeface="Arial"/>
                <a:cs typeface="Arial"/>
              </a:rPr>
              <a:t>but</a:t>
            </a:r>
            <a:r>
              <a:rPr sz="1200" i="1" spc="65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the</a:t>
            </a:r>
            <a:r>
              <a:rPr sz="1200" i="1" spc="7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absence</a:t>
            </a:r>
            <a:r>
              <a:rPr sz="1200" i="1" spc="65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of</a:t>
            </a:r>
            <a:r>
              <a:rPr sz="1200" i="1" spc="11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a</a:t>
            </a:r>
            <a:r>
              <a:rPr sz="1200" i="1" spc="65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cell</a:t>
            </a:r>
            <a:r>
              <a:rPr sz="1200" i="1" spc="7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biologist</a:t>
            </a:r>
            <a:r>
              <a:rPr sz="1200" i="1" spc="65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spc="-45" dirty="0">
                <a:solidFill>
                  <a:srgbClr val="336487"/>
                </a:solidFill>
                <a:latin typeface="Arial"/>
                <a:cs typeface="Arial"/>
              </a:rPr>
              <a:t>as</a:t>
            </a:r>
            <a:r>
              <a:rPr sz="1200" i="1" spc="7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a</a:t>
            </a:r>
            <a:r>
              <a:rPr sz="1200" i="1" spc="65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collaborator</a:t>
            </a:r>
            <a:r>
              <a:rPr sz="1200" i="1" spc="7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spc="-10" dirty="0">
                <a:solidFill>
                  <a:srgbClr val="336487"/>
                </a:solidFill>
                <a:latin typeface="Arial"/>
                <a:cs typeface="Arial"/>
              </a:rPr>
              <a:t>could </a:t>
            </a:r>
            <a:r>
              <a:rPr sz="1200" i="1" spc="20" dirty="0">
                <a:solidFill>
                  <a:srgbClr val="336487"/>
                </a:solidFill>
                <a:latin typeface="Arial"/>
                <a:cs typeface="Arial"/>
              </a:rPr>
              <a:t>hamper</a:t>
            </a:r>
            <a:r>
              <a:rPr sz="1200" i="1" spc="5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spc="20" dirty="0">
                <a:solidFill>
                  <a:srgbClr val="336487"/>
                </a:solidFill>
                <a:latin typeface="Arial"/>
                <a:cs typeface="Arial"/>
              </a:rPr>
              <a:t>the</a:t>
            </a:r>
            <a:r>
              <a:rPr sz="1200" i="1" spc="1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spc="20" dirty="0">
                <a:solidFill>
                  <a:srgbClr val="336487"/>
                </a:solidFill>
                <a:latin typeface="Arial"/>
                <a:cs typeface="Arial"/>
              </a:rPr>
              <a:t>accomplishment</a:t>
            </a:r>
            <a:r>
              <a:rPr sz="1200" i="1" spc="1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spc="20" dirty="0">
                <a:solidFill>
                  <a:srgbClr val="336487"/>
                </a:solidFill>
                <a:latin typeface="Arial"/>
                <a:cs typeface="Arial"/>
              </a:rPr>
              <a:t>of</a:t>
            </a:r>
            <a:r>
              <a:rPr sz="1200" i="1" spc="1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spc="20" dirty="0">
                <a:solidFill>
                  <a:srgbClr val="336487"/>
                </a:solidFill>
                <a:latin typeface="Arial"/>
                <a:cs typeface="Arial"/>
              </a:rPr>
              <a:t>Aim</a:t>
            </a:r>
            <a:r>
              <a:rPr sz="1200" i="1" spc="10" dirty="0">
                <a:solidFill>
                  <a:srgbClr val="336487"/>
                </a:solidFill>
                <a:latin typeface="Arial"/>
                <a:cs typeface="Arial"/>
              </a:rPr>
              <a:t> 3,</a:t>
            </a:r>
            <a:r>
              <a:rPr sz="1200" i="1" spc="-3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spc="20" dirty="0">
                <a:solidFill>
                  <a:srgbClr val="336487"/>
                </a:solidFill>
                <a:latin typeface="Arial"/>
                <a:cs typeface="Arial"/>
              </a:rPr>
              <a:t>which</a:t>
            </a:r>
            <a:r>
              <a:rPr sz="1200" i="1" spc="5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spc="10" dirty="0">
                <a:solidFill>
                  <a:srgbClr val="336487"/>
                </a:solidFill>
                <a:latin typeface="Arial"/>
                <a:cs typeface="Arial"/>
              </a:rPr>
              <a:t>relies </a:t>
            </a:r>
            <a:r>
              <a:rPr sz="1200" i="1" spc="20" dirty="0">
                <a:solidFill>
                  <a:srgbClr val="336487"/>
                </a:solidFill>
                <a:latin typeface="Arial"/>
                <a:cs typeface="Arial"/>
              </a:rPr>
              <a:t>on</a:t>
            </a:r>
            <a:r>
              <a:rPr sz="1200" i="1" spc="1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spc="20" dirty="0">
                <a:solidFill>
                  <a:srgbClr val="336487"/>
                </a:solidFill>
                <a:latin typeface="Arial"/>
                <a:cs typeface="Arial"/>
              </a:rPr>
              <a:t>an</a:t>
            </a:r>
            <a:r>
              <a:rPr sz="1200" i="1" spc="5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spc="20" dirty="0">
                <a:solidFill>
                  <a:srgbClr val="336487"/>
                </a:solidFill>
                <a:latin typeface="Arial"/>
                <a:cs typeface="Arial"/>
              </a:rPr>
              <a:t>understanding</a:t>
            </a:r>
            <a:r>
              <a:rPr sz="1200" i="1" spc="1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spc="20" dirty="0">
                <a:solidFill>
                  <a:srgbClr val="336487"/>
                </a:solidFill>
                <a:latin typeface="Arial"/>
                <a:cs typeface="Arial"/>
              </a:rPr>
              <a:t>of</a:t>
            </a:r>
            <a:r>
              <a:rPr sz="1200" i="1" spc="45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spc="20" dirty="0">
                <a:solidFill>
                  <a:srgbClr val="336487"/>
                </a:solidFill>
                <a:latin typeface="Arial"/>
                <a:cs typeface="Arial"/>
              </a:rPr>
              <a:t>cell</a:t>
            </a:r>
            <a:r>
              <a:rPr sz="1200" i="1" spc="5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spc="10" dirty="0">
                <a:solidFill>
                  <a:srgbClr val="336487"/>
                </a:solidFill>
                <a:latin typeface="Arial"/>
                <a:cs typeface="Arial"/>
              </a:rPr>
              <a:t>structure </a:t>
            </a:r>
            <a:r>
              <a:rPr sz="1200" i="1" spc="-25" dirty="0">
                <a:solidFill>
                  <a:srgbClr val="336487"/>
                </a:solidFill>
                <a:latin typeface="Arial"/>
                <a:cs typeface="Arial"/>
              </a:rPr>
              <a:t>and </a:t>
            </a:r>
            <a:r>
              <a:rPr sz="1200" i="1" spc="-10" dirty="0">
                <a:solidFill>
                  <a:srgbClr val="336487"/>
                </a:solidFill>
                <a:latin typeface="Arial"/>
                <a:cs typeface="Arial"/>
              </a:rPr>
              <a:t>function.</a:t>
            </a:r>
            <a:endParaRPr sz="1200">
              <a:latin typeface="Arial"/>
              <a:cs typeface="Arial"/>
            </a:endParaRPr>
          </a:p>
          <a:p>
            <a:pPr marL="469900" marR="5080" indent="-228600">
              <a:lnSpc>
                <a:spcPct val="100000"/>
              </a:lnSpc>
              <a:buChar char="•"/>
              <a:tabLst>
                <a:tab pos="469900" algn="l"/>
              </a:tabLst>
            </a:pPr>
            <a:r>
              <a:rPr sz="1200" i="1" spc="-20" dirty="0">
                <a:solidFill>
                  <a:srgbClr val="336487"/>
                </a:solidFill>
                <a:latin typeface="Arial"/>
                <a:cs typeface="Arial"/>
              </a:rPr>
              <a:t>The</a:t>
            </a:r>
            <a:r>
              <a:rPr sz="1200" i="1" spc="11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multi-disciplinary</a:t>
            </a:r>
            <a:r>
              <a:rPr sz="1200" i="1" spc="114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team</a:t>
            </a:r>
            <a:r>
              <a:rPr sz="1200" i="1" spc="114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includes</a:t>
            </a:r>
            <a:r>
              <a:rPr sz="1200" i="1" spc="114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experts</a:t>
            </a:r>
            <a:r>
              <a:rPr sz="1200" i="1" spc="114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in</a:t>
            </a:r>
            <a:r>
              <a:rPr sz="1200" i="1" spc="114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older</a:t>
            </a:r>
            <a:r>
              <a:rPr sz="1200" i="1" spc="114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adults,</a:t>
            </a:r>
            <a:r>
              <a:rPr sz="1200" i="1" spc="6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memory</a:t>
            </a:r>
            <a:r>
              <a:rPr sz="1200" i="1" spc="114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disorders,</a:t>
            </a:r>
            <a:r>
              <a:rPr sz="1200" i="1" spc="6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and</a:t>
            </a:r>
            <a:r>
              <a:rPr sz="1200" i="1" spc="114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spc="-10" dirty="0">
                <a:solidFill>
                  <a:srgbClr val="336487"/>
                </a:solidFill>
                <a:latin typeface="Arial"/>
                <a:cs typeface="Arial"/>
              </a:rPr>
              <a:t>clinical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trial</a:t>
            </a:r>
            <a:r>
              <a:rPr sz="1200" i="1" spc="8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design</a:t>
            </a:r>
            <a:r>
              <a:rPr sz="1200" i="1" spc="8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and</a:t>
            </a:r>
            <a:r>
              <a:rPr sz="1200" i="1" spc="8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spc="-10" dirty="0">
                <a:solidFill>
                  <a:srgbClr val="336487"/>
                </a:solidFill>
                <a:latin typeface="Arial"/>
                <a:cs typeface="Arial"/>
              </a:rPr>
              <a:t>analysis,</a:t>
            </a:r>
            <a:r>
              <a:rPr sz="1200" i="1" spc="35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spc="60" dirty="0">
                <a:solidFill>
                  <a:srgbClr val="336487"/>
                </a:solidFill>
                <a:latin typeface="Arial"/>
                <a:cs typeface="Arial"/>
              </a:rPr>
              <a:t>but</a:t>
            </a:r>
            <a:r>
              <a:rPr sz="1200" i="1" spc="8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there</a:t>
            </a:r>
            <a:r>
              <a:rPr sz="1200" i="1" spc="8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are</a:t>
            </a:r>
            <a:r>
              <a:rPr sz="1200" i="1" spc="85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concerns</a:t>
            </a:r>
            <a:r>
              <a:rPr sz="1200" i="1" spc="8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about</a:t>
            </a:r>
            <a:r>
              <a:rPr sz="1200" i="1" spc="8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their</a:t>
            </a:r>
            <a:r>
              <a:rPr sz="1200" i="1" spc="8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ability</a:t>
            </a:r>
            <a:r>
              <a:rPr sz="1200" i="1" spc="85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spc="50" dirty="0">
                <a:solidFill>
                  <a:srgbClr val="336487"/>
                </a:solidFill>
                <a:latin typeface="Arial"/>
                <a:cs typeface="Arial"/>
              </a:rPr>
              <a:t>to</a:t>
            </a:r>
            <a:r>
              <a:rPr sz="1200" i="1" spc="8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complete</a:t>
            </a:r>
            <a:r>
              <a:rPr sz="1200" i="1" spc="8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the</a:t>
            </a:r>
            <a:r>
              <a:rPr sz="1200" i="1" spc="8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spc="-10" dirty="0">
                <a:solidFill>
                  <a:srgbClr val="336487"/>
                </a:solidFill>
                <a:latin typeface="Arial"/>
                <a:cs typeface="Arial"/>
              </a:rPr>
              <a:t>study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given</a:t>
            </a:r>
            <a:r>
              <a:rPr sz="1200" i="1" spc="12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that</a:t>
            </a:r>
            <a:r>
              <a:rPr sz="1200" i="1" spc="125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no</a:t>
            </a:r>
            <a:r>
              <a:rPr sz="1200" i="1" spc="125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one</a:t>
            </a:r>
            <a:r>
              <a:rPr sz="1200" i="1" spc="125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on</a:t>
            </a:r>
            <a:r>
              <a:rPr sz="1200" i="1" spc="12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the</a:t>
            </a:r>
            <a:r>
              <a:rPr sz="1200" i="1" spc="125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team</a:t>
            </a:r>
            <a:r>
              <a:rPr sz="1200" i="1" spc="125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spc="-10" dirty="0">
                <a:solidFill>
                  <a:srgbClr val="336487"/>
                </a:solidFill>
                <a:latin typeface="Arial"/>
                <a:cs typeface="Arial"/>
              </a:rPr>
              <a:t>has</a:t>
            </a:r>
            <a:r>
              <a:rPr sz="1200" i="1" spc="125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experience</a:t>
            </a:r>
            <a:r>
              <a:rPr sz="1200" i="1" spc="125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recruiting</a:t>
            </a:r>
            <a:r>
              <a:rPr sz="1200" i="1" spc="12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this</a:t>
            </a:r>
            <a:r>
              <a:rPr sz="1200" i="1" spc="125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challenging</a:t>
            </a:r>
            <a:r>
              <a:rPr sz="1200" i="1" spc="125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population</a:t>
            </a:r>
            <a:r>
              <a:rPr sz="1200" i="1" spc="125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for</a:t>
            </a:r>
            <a:r>
              <a:rPr sz="1200" i="1" spc="125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spc="-20" dirty="0">
                <a:solidFill>
                  <a:srgbClr val="336487"/>
                </a:solidFill>
                <a:latin typeface="Arial"/>
                <a:cs typeface="Arial"/>
              </a:rPr>
              <a:t>such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a</a:t>
            </a:r>
            <a:r>
              <a:rPr sz="1200" i="1" spc="155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complex,</a:t>
            </a:r>
            <a:r>
              <a:rPr sz="1200" i="1" spc="95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multi-layered</a:t>
            </a:r>
            <a:r>
              <a:rPr sz="1200" i="1" spc="155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clinical</a:t>
            </a:r>
            <a:r>
              <a:rPr sz="1200" i="1" spc="155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spc="-10" dirty="0">
                <a:solidFill>
                  <a:srgbClr val="336487"/>
                </a:solidFill>
                <a:latin typeface="Arial"/>
                <a:cs typeface="Arial"/>
              </a:rPr>
              <a:t>trial.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0"/>
              </a:spcBef>
              <a:buFont typeface="Arial"/>
              <a:buChar char="•"/>
            </a:pPr>
            <a:endParaRPr sz="1200">
              <a:latin typeface="Arial"/>
              <a:cs typeface="Arial"/>
            </a:endParaRPr>
          </a:p>
          <a:p>
            <a:pPr marL="12700" marR="255904">
              <a:lnSpc>
                <a:spcPct val="100000"/>
              </a:lnSpc>
            </a:pP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Evaluate</a:t>
            </a:r>
            <a:r>
              <a:rPr sz="12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institutional</a:t>
            </a:r>
            <a:r>
              <a:rPr sz="12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resources</a:t>
            </a:r>
            <a:r>
              <a:rPr sz="12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available</a:t>
            </a:r>
            <a:r>
              <a:rPr sz="12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2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investigative</a:t>
            </a:r>
            <a:r>
              <a:rPr sz="12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team</a:t>
            </a:r>
            <a:r>
              <a:rPr sz="12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2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carry</a:t>
            </a:r>
            <a:r>
              <a:rPr sz="12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out</a:t>
            </a:r>
            <a:r>
              <a:rPr sz="12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proposed research.</a:t>
            </a:r>
            <a:r>
              <a:rPr sz="120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If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there</a:t>
            </a:r>
            <a:r>
              <a:rPr sz="12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are</a:t>
            </a:r>
            <a:r>
              <a:rPr sz="12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any</a:t>
            </a:r>
            <a:r>
              <a:rPr sz="12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gaps</a:t>
            </a:r>
            <a:r>
              <a:rPr sz="12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2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resources</a:t>
            </a:r>
            <a:r>
              <a:rPr sz="12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that</a:t>
            </a:r>
            <a:r>
              <a:rPr sz="12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would</a:t>
            </a:r>
            <a:r>
              <a:rPr sz="12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affect</a:t>
            </a:r>
            <a:r>
              <a:rPr sz="12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successful</a:t>
            </a:r>
            <a:r>
              <a:rPr sz="12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execution</a:t>
            </a:r>
            <a:r>
              <a:rPr sz="12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20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Arial"/>
                <a:cs typeface="Arial"/>
              </a:rPr>
              <a:t>the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proposed</a:t>
            </a:r>
            <a:r>
              <a:rPr sz="120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research,</a:t>
            </a:r>
            <a:r>
              <a:rPr sz="12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choose</a:t>
            </a:r>
            <a:r>
              <a:rPr sz="120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“additional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expertise</a:t>
            </a:r>
            <a:r>
              <a:rPr sz="120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50" dirty="0">
                <a:solidFill>
                  <a:srgbClr val="231F20"/>
                </a:solidFill>
                <a:latin typeface="Arial"/>
                <a:cs typeface="Arial"/>
              </a:rPr>
              <a:t>and/or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resources</a:t>
            </a:r>
            <a:r>
              <a:rPr sz="120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50" dirty="0">
                <a:solidFill>
                  <a:srgbClr val="231F20"/>
                </a:solidFill>
                <a:latin typeface="Arial"/>
                <a:cs typeface="Arial"/>
              </a:rPr>
              <a:t>needed”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20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add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specific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comments</a:t>
            </a:r>
            <a:r>
              <a:rPr sz="120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20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describe</a:t>
            </a:r>
            <a:r>
              <a:rPr sz="120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gaps.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b="1" i="1" spc="-10" dirty="0">
                <a:solidFill>
                  <a:srgbClr val="231F20"/>
                </a:solidFill>
                <a:latin typeface="Arial"/>
                <a:cs typeface="Arial"/>
              </a:rPr>
              <a:t>Examples:</a:t>
            </a:r>
            <a:endParaRPr sz="1200">
              <a:latin typeface="Arial"/>
              <a:cs typeface="Arial"/>
            </a:endParaRPr>
          </a:p>
          <a:p>
            <a:pPr marL="469900" marR="22225" indent="-228600">
              <a:lnSpc>
                <a:spcPct val="100000"/>
              </a:lnSpc>
              <a:buChar char="•"/>
              <a:tabLst>
                <a:tab pos="469900" algn="l"/>
              </a:tabLst>
            </a:pPr>
            <a:r>
              <a:rPr sz="1200" i="1" spc="-20" dirty="0">
                <a:solidFill>
                  <a:srgbClr val="336487"/>
                </a:solidFill>
                <a:latin typeface="Arial"/>
                <a:cs typeface="Arial"/>
              </a:rPr>
              <a:t>The</a:t>
            </a:r>
            <a:r>
              <a:rPr sz="1200" i="1" spc="9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team</a:t>
            </a:r>
            <a:r>
              <a:rPr sz="1200" i="1" spc="9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spc="-10" dirty="0">
                <a:solidFill>
                  <a:srgbClr val="336487"/>
                </a:solidFill>
                <a:latin typeface="Arial"/>
                <a:cs typeface="Arial"/>
              </a:rPr>
              <a:t>lacks</a:t>
            </a:r>
            <a:r>
              <a:rPr sz="1200" i="1" spc="95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spc="-25" dirty="0">
                <a:solidFill>
                  <a:srgbClr val="336487"/>
                </a:solidFill>
                <a:latin typeface="Arial"/>
                <a:cs typeface="Arial"/>
              </a:rPr>
              <a:t>access</a:t>
            </a:r>
            <a:r>
              <a:rPr sz="1200" i="1" spc="9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spc="50" dirty="0">
                <a:solidFill>
                  <a:srgbClr val="336487"/>
                </a:solidFill>
                <a:latin typeface="Arial"/>
                <a:cs typeface="Arial"/>
              </a:rPr>
              <a:t>to</a:t>
            </a:r>
            <a:r>
              <a:rPr sz="1200" i="1" spc="9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electroencephalography</a:t>
            </a:r>
            <a:r>
              <a:rPr sz="1200" i="1" spc="95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equipment</a:t>
            </a:r>
            <a:r>
              <a:rPr sz="1200" i="1" spc="9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which</a:t>
            </a:r>
            <a:r>
              <a:rPr sz="1200" i="1" spc="9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is</a:t>
            </a:r>
            <a:r>
              <a:rPr sz="1200" i="1" spc="95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crucial</a:t>
            </a:r>
            <a:r>
              <a:rPr sz="1200" i="1" spc="9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for</a:t>
            </a:r>
            <a:r>
              <a:rPr sz="1200" i="1" spc="9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spc="-10" dirty="0">
                <a:solidFill>
                  <a:srgbClr val="336487"/>
                </a:solidFill>
                <a:latin typeface="Arial"/>
                <a:cs typeface="Arial"/>
              </a:rPr>
              <a:t>completing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the</a:t>
            </a:r>
            <a:r>
              <a:rPr sz="1200" i="1" spc="6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spc="-10" dirty="0">
                <a:solidFill>
                  <a:srgbClr val="336487"/>
                </a:solidFill>
                <a:latin typeface="Arial"/>
                <a:cs typeface="Arial"/>
              </a:rPr>
              <a:t>project.</a:t>
            </a:r>
            <a:endParaRPr sz="1200">
              <a:latin typeface="Arial"/>
              <a:cs typeface="Arial"/>
            </a:endParaRPr>
          </a:p>
          <a:p>
            <a:pPr marL="469900" marR="191135" indent="-228600">
              <a:lnSpc>
                <a:spcPct val="100000"/>
              </a:lnSpc>
              <a:buChar char="•"/>
              <a:tabLst>
                <a:tab pos="469900" algn="l"/>
              </a:tabLst>
            </a:pPr>
            <a:r>
              <a:rPr sz="1200" i="1" spc="-20" dirty="0">
                <a:solidFill>
                  <a:srgbClr val="336487"/>
                </a:solidFill>
                <a:latin typeface="Arial"/>
                <a:cs typeface="Arial"/>
              </a:rPr>
              <a:t>For</a:t>
            </a:r>
            <a:r>
              <a:rPr sz="1200" i="1" spc="75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this</a:t>
            </a:r>
            <a:r>
              <a:rPr sz="1200" i="1" spc="8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large</a:t>
            </a:r>
            <a:r>
              <a:rPr sz="1200" i="1" spc="8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clinical</a:t>
            </a:r>
            <a:r>
              <a:rPr sz="1200" i="1" spc="8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study,</a:t>
            </a:r>
            <a:r>
              <a:rPr sz="1200" i="1" spc="3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the</a:t>
            </a:r>
            <a:r>
              <a:rPr sz="1200" i="1" spc="8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lack</a:t>
            </a:r>
            <a:r>
              <a:rPr sz="1200" i="1" spc="8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of</a:t>
            </a:r>
            <a:r>
              <a:rPr sz="1200" i="1" spc="12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an</a:t>
            </a:r>
            <a:r>
              <a:rPr sz="1200" i="1" spc="8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onsite</a:t>
            </a:r>
            <a:r>
              <a:rPr sz="1200" i="1" spc="8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recruiting</a:t>
            </a:r>
            <a:r>
              <a:rPr sz="1200" i="1" spc="8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center</a:t>
            </a:r>
            <a:r>
              <a:rPr sz="1200" i="1" spc="8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reduces</a:t>
            </a:r>
            <a:r>
              <a:rPr sz="1200" i="1" spc="75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the</a:t>
            </a:r>
            <a:r>
              <a:rPr sz="1200" i="1" spc="8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likelihood</a:t>
            </a:r>
            <a:r>
              <a:rPr sz="1200" i="1" spc="8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spc="-25" dirty="0">
                <a:solidFill>
                  <a:srgbClr val="336487"/>
                </a:solidFill>
                <a:latin typeface="Arial"/>
                <a:cs typeface="Arial"/>
              </a:rPr>
              <a:t>of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achieving</a:t>
            </a:r>
            <a:r>
              <a:rPr sz="1200" i="1" spc="170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sufficient</a:t>
            </a:r>
            <a:r>
              <a:rPr sz="1200" i="1" spc="175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336487"/>
                </a:solidFill>
                <a:latin typeface="Arial"/>
                <a:cs typeface="Arial"/>
              </a:rPr>
              <a:t>patient</a:t>
            </a:r>
            <a:r>
              <a:rPr sz="1200" i="1" spc="175" dirty="0">
                <a:solidFill>
                  <a:srgbClr val="336487"/>
                </a:solidFill>
                <a:latin typeface="Arial"/>
                <a:cs typeface="Arial"/>
              </a:rPr>
              <a:t> </a:t>
            </a:r>
            <a:r>
              <a:rPr sz="1200" i="1" spc="-10" dirty="0">
                <a:solidFill>
                  <a:srgbClr val="336487"/>
                </a:solidFill>
                <a:latin typeface="Arial"/>
                <a:cs typeface="Arial"/>
              </a:rPr>
              <a:t>participation.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0"/>
              </a:spcBef>
              <a:buFont typeface="Arial"/>
              <a:buChar char="•"/>
            </a:pPr>
            <a:endParaRPr sz="1200">
              <a:latin typeface="Arial"/>
              <a:cs typeface="Arial"/>
            </a:endParaRPr>
          </a:p>
          <a:p>
            <a:pPr marL="12700" marR="980440">
              <a:lnSpc>
                <a:spcPct val="100000"/>
              </a:lnSpc>
            </a:pP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If</a:t>
            </a:r>
            <a:r>
              <a:rPr sz="120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sufficient</a:t>
            </a:r>
            <a:r>
              <a:rPr sz="12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expertise</a:t>
            </a:r>
            <a:r>
              <a:rPr sz="12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2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resources</a:t>
            </a:r>
            <a:r>
              <a:rPr sz="12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are</a:t>
            </a:r>
            <a:r>
              <a:rPr sz="12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2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place</a:t>
            </a:r>
            <a:r>
              <a:rPr sz="12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2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85" dirty="0">
                <a:solidFill>
                  <a:srgbClr val="231F20"/>
                </a:solidFill>
                <a:latin typeface="Arial"/>
                <a:cs typeface="Arial"/>
              </a:rPr>
              <a:t>do</a:t>
            </a:r>
            <a:r>
              <a:rPr sz="12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proposed</a:t>
            </a:r>
            <a:r>
              <a:rPr sz="12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research,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choose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“appropriate”.</a:t>
            </a:r>
            <a:r>
              <a:rPr sz="120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60" dirty="0">
                <a:solidFill>
                  <a:srgbClr val="231F20"/>
                </a:solidFill>
                <a:latin typeface="Arial"/>
                <a:cs typeface="Arial"/>
              </a:rPr>
              <a:t>No</a:t>
            </a:r>
            <a:r>
              <a:rPr sz="12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comments</a:t>
            </a:r>
            <a:r>
              <a:rPr sz="12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are</a:t>
            </a:r>
            <a:r>
              <a:rPr sz="12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allowed.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following</a:t>
            </a:r>
            <a:r>
              <a:rPr sz="120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considerations</a:t>
            </a:r>
            <a:r>
              <a:rPr sz="120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must</a:t>
            </a:r>
            <a:r>
              <a:rPr sz="120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not</a:t>
            </a:r>
            <a:r>
              <a:rPr sz="120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affect</a:t>
            </a:r>
            <a:r>
              <a:rPr sz="120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your</a:t>
            </a:r>
            <a:r>
              <a:rPr sz="120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evaluation:</a:t>
            </a:r>
            <a:endParaRPr sz="1200">
              <a:latin typeface="Arial"/>
              <a:cs typeface="Arial"/>
            </a:endParaRPr>
          </a:p>
          <a:p>
            <a:pPr marL="469900" marR="235585" indent="-228600">
              <a:lnSpc>
                <a:spcPct val="100000"/>
              </a:lnSpc>
              <a:buChar char="•"/>
              <a:tabLst>
                <a:tab pos="469900" algn="l"/>
              </a:tabLst>
            </a:pP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investigator’s</a:t>
            </a:r>
            <a:r>
              <a:rPr sz="120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scientific</a:t>
            </a:r>
            <a:r>
              <a:rPr sz="120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independence,</a:t>
            </a:r>
            <a:r>
              <a:rPr sz="1200" spc="50" dirty="0">
                <a:solidFill>
                  <a:srgbClr val="231F20"/>
                </a:solidFill>
                <a:latin typeface="Arial"/>
                <a:cs typeface="Arial"/>
              </a:rPr>
              <a:t> funding</a:t>
            </a:r>
            <a:r>
              <a:rPr sz="120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Arial"/>
                <a:cs typeface="Arial"/>
              </a:rPr>
              <a:t>status,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academic</a:t>
            </a:r>
            <a:r>
              <a:rPr sz="120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title,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or</a:t>
            </a:r>
            <a:r>
              <a:rPr sz="120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appointment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type</a:t>
            </a:r>
            <a:r>
              <a:rPr sz="12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(e.g.,</a:t>
            </a:r>
            <a:r>
              <a:rPr sz="12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tenure</a:t>
            </a:r>
            <a:r>
              <a:rPr sz="12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40" dirty="0">
                <a:solidFill>
                  <a:srgbClr val="231F20"/>
                </a:solidFill>
                <a:latin typeface="Arial"/>
                <a:cs typeface="Arial"/>
              </a:rPr>
              <a:t>vs.</a:t>
            </a:r>
            <a:r>
              <a:rPr sz="12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research</a:t>
            </a:r>
            <a:r>
              <a:rPr sz="12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track)</a:t>
            </a:r>
            <a:endParaRPr sz="1200">
              <a:latin typeface="Arial"/>
              <a:cs typeface="Arial"/>
            </a:endParaRPr>
          </a:p>
          <a:p>
            <a:pPr marL="469265" indent="-227965">
              <a:lnSpc>
                <a:spcPct val="100000"/>
              </a:lnSpc>
              <a:buChar char="•"/>
              <a:tabLst>
                <a:tab pos="469265" algn="l"/>
              </a:tabLst>
            </a:pP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general</a:t>
            </a:r>
            <a:r>
              <a:rPr sz="12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reputation</a:t>
            </a:r>
            <a:r>
              <a:rPr sz="12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20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investigator</a:t>
            </a:r>
            <a:r>
              <a:rPr sz="12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or</a:t>
            </a:r>
            <a:r>
              <a:rPr sz="12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institution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7200" y="457200"/>
            <a:ext cx="6858000" cy="1031240"/>
          </a:xfrm>
          <a:prstGeom prst="rect">
            <a:avLst/>
          </a:prstGeom>
          <a:solidFill>
            <a:srgbClr val="336487">
              <a:alpha val="19999"/>
            </a:srgbClr>
          </a:solidFill>
        </p:spPr>
        <p:txBody>
          <a:bodyPr vert="horz" wrap="square" lIns="0" tIns="98425" rIns="0" bIns="0" rtlCol="0">
            <a:spAutoFit/>
          </a:bodyPr>
          <a:lstStyle/>
          <a:p>
            <a:pPr marL="228600">
              <a:lnSpc>
                <a:spcPct val="100000"/>
              </a:lnSpc>
              <a:spcBef>
                <a:spcPts val="775"/>
              </a:spcBef>
            </a:pPr>
            <a:r>
              <a:rPr sz="1200" b="1" spc="-20" dirty="0">
                <a:solidFill>
                  <a:srgbClr val="231F20"/>
                </a:solidFill>
                <a:latin typeface="Tahoma"/>
                <a:cs typeface="Tahoma"/>
              </a:rPr>
              <a:t>Scoring</a:t>
            </a:r>
            <a:r>
              <a:rPr sz="1200" b="1" spc="-5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200" b="1" spc="-45" dirty="0">
                <a:solidFill>
                  <a:srgbClr val="231F20"/>
                </a:solidFill>
                <a:latin typeface="Tahoma"/>
                <a:cs typeface="Tahoma"/>
              </a:rPr>
              <a:t>Factors</a:t>
            </a:r>
            <a:r>
              <a:rPr sz="1200" b="1" spc="-5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200" b="1" dirty="0">
                <a:solidFill>
                  <a:srgbClr val="231F20"/>
                </a:solidFill>
                <a:latin typeface="Tahoma"/>
                <a:cs typeface="Tahoma"/>
              </a:rPr>
              <a:t>1</a:t>
            </a:r>
            <a:r>
              <a:rPr sz="1200" b="1" spc="-5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200" b="1" dirty="0">
                <a:solidFill>
                  <a:srgbClr val="231F20"/>
                </a:solidFill>
                <a:latin typeface="Tahoma"/>
                <a:cs typeface="Tahoma"/>
              </a:rPr>
              <a:t>&amp;</a:t>
            </a:r>
            <a:r>
              <a:rPr sz="1200" b="1" spc="-5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200" b="1" spc="-35" dirty="0">
                <a:solidFill>
                  <a:srgbClr val="231F20"/>
                </a:solidFill>
                <a:latin typeface="Tahoma"/>
                <a:cs typeface="Tahoma"/>
              </a:rPr>
              <a:t>2:</a:t>
            </a:r>
            <a:endParaRPr sz="1200">
              <a:latin typeface="Tahoma"/>
              <a:cs typeface="Tahoma"/>
            </a:endParaRPr>
          </a:p>
          <a:p>
            <a:pPr marL="457200" marR="371475" indent="-228600">
              <a:lnSpc>
                <a:spcPct val="100000"/>
              </a:lnSpc>
              <a:spcBef>
                <a:spcPts val="160"/>
              </a:spcBef>
              <a:buChar char="•"/>
              <a:tabLst>
                <a:tab pos="457200" algn="l"/>
              </a:tabLst>
            </a:pPr>
            <a:r>
              <a:rPr sz="1200" spc="-20" dirty="0">
                <a:solidFill>
                  <a:srgbClr val="231F20"/>
                </a:solidFill>
                <a:latin typeface="Arial"/>
                <a:cs typeface="Arial"/>
              </a:rPr>
              <a:t>Scores</a:t>
            </a:r>
            <a:r>
              <a:rPr sz="12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2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50" dirty="0">
                <a:solidFill>
                  <a:srgbClr val="231F20"/>
                </a:solidFill>
                <a:latin typeface="Arial"/>
                <a:cs typeface="Arial"/>
              </a:rPr>
              <a:t>high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range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(1-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3)</a:t>
            </a:r>
            <a:r>
              <a:rPr sz="12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should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 be</a:t>
            </a:r>
            <a:r>
              <a:rPr sz="12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based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on</a:t>
            </a:r>
            <a:r>
              <a:rPr sz="12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strengths,</a:t>
            </a:r>
            <a:r>
              <a:rPr sz="1200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not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merely</a:t>
            </a:r>
            <a:r>
              <a:rPr sz="12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absence</a:t>
            </a:r>
            <a:r>
              <a:rPr sz="12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Arial"/>
                <a:cs typeface="Arial"/>
              </a:rPr>
              <a:t>of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weaknesses.</a:t>
            </a:r>
            <a:endParaRPr sz="1200">
              <a:latin typeface="Arial"/>
              <a:cs typeface="Arial"/>
            </a:endParaRPr>
          </a:p>
          <a:p>
            <a:pPr marL="456565" indent="-227965">
              <a:lnSpc>
                <a:spcPct val="100000"/>
              </a:lnSpc>
              <a:buChar char="•"/>
              <a:tabLst>
                <a:tab pos="456565" algn="l"/>
              </a:tabLst>
            </a:pPr>
            <a:r>
              <a:rPr sz="1200" spc="-20" dirty="0">
                <a:solidFill>
                  <a:srgbClr val="231F20"/>
                </a:solidFill>
                <a:latin typeface="Arial"/>
                <a:cs typeface="Arial"/>
              </a:rPr>
              <a:t>Scores</a:t>
            </a:r>
            <a:r>
              <a:rPr sz="12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low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range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(7-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9)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should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 be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based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on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weaknesses.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Guidance</a:t>
            </a:r>
            <a:r>
              <a:rPr spc="80" dirty="0"/>
              <a:t> </a:t>
            </a:r>
            <a:r>
              <a:rPr dirty="0"/>
              <a:t>Effective:</a:t>
            </a:r>
            <a:r>
              <a:rPr spc="85" dirty="0"/>
              <a:t> </a:t>
            </a:r>
            <a:r>
              <a:rPr spc="50" dirty="0"/>
              <a:t>2025/10</a:t>
            </a:r>
            <a:r>
              <a:rPr spc="85" dirty="0"/>
              <a:t> </a:t>
            </a:r>
            <a:r>
              <a:rPr dirty="0"/>
              <a:t>Council</a:t>
            </a:r>
            <a:r>
              <a:rPr spc="85" dirty="0"/>
              <a:t> </a:t>
            </a:r>
            <a:r>
              <a:rPr spc="-10" dirty="0"/>
              <a:t>Round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017896" y="9588500"/>
            <a:ext cx="1752600" cy="199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Release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date: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March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14,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2025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pc="5" dirty="0"/>
              <a:t>4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457200" y="1801367"/>
            <a:ext cx="6858000" cy="434340"/>
          </a:xfrm>
          <a:prstGeom prst="rect">
            <a:avLst/>
          </a:prstGeom>
          <a:solidFill>
            <a:srgbClr val="8CA84C">
              <a:alpha val="29998"/>
            </a:srgbClr>
          </a:solidFill>
        </p:spPr>
        <p:txBody>
          <a:bodyPr vert="horz" wrap="square" lIns="0" tIns="107950" rIns="0" bIns="0" rtlCol="0">
            <a:spAutoFit/>
          </a:bodyPr>
          <a:lstStyle/>
          <a:p>
            <a:pPr marL="228600">
              <a:lnSpc>
                <a:spcPct val="100000"/>
              </a:lnSpc>
              <a:spcBef>
                <a:spcPts val="850"/>
              </a:spcBef>
            </a:pPr>
            <a:r>
              <a:rPr sz="1300" b="1" dirty="0">
                <a:solidFill>
                  <a:srgbClr val="132A41"/>
                </a:solidFill>
                <a:latin typeface="Book Antiqua"/>
                <a:cs typeface="Book Antiqua"/>
              </a:rPr>
              <a:t>OVERALL</a:t>
            </a:r>
            <a:r>
              <a:rPr sz="1300" b="1" spc="-55" dirty="0">
                <a:solidFill>
                  <a:srgbClr val="132A41"/>
                </a:solidFill>
                <a:latin typeface="Book Antiqua"/>
                <a:cs typeface="Book Antiqua"/>
              </a:rPr>
              <a:t> </a:t>
            </a:r>
            <a:r>
              <a:rPr sz="1300" b="1" spc="-10" dirty="0">
                <a:solidFill>
                  <a:srgbClr val="132A41"/>
                </a:solidFill>
                <a:latin typeface="Book Antiqua"/>
                <a:cs typeface="Book Antiqua"/>
              </a:rPr>
              <a:t>IMPACT</a:t>
            </a:r>
            <a:endParaRPr sz="13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2371651"/>
            <a:ext cx="6813550" cy="459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0" dirty="0">
                <a:solidFill>
                  <a:srgbClr val="231F20"/>
                </a:solidFill>
                <a:latin typeface="Tahoma"/>
                <a:cs typeface="Tahoma"/>
              </a:rPr>
              <a:t>Scoring</a:t>
            </a:r>
            <a:r>
              <a:rPr sz="1200" b="1" spc="-4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200" b="1" spc="-20" dirty="0">
                <a:solidFill>
                  <a:srgbClr val="231F20"/>
                </a:solidFill>
                <a:latin typeface="Tahoma"/>
                <a:cs typeface="Tahoma"/>
              </a:rPr>
              <a:t>overall</a:t>
            </a:r>
            <a:r>
              <a:rPr sz="1200" b="1" spc="-4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200" b="1" spc="-10" dirty="0">
                <a:solidFill>
                  <a:srgbClr val="231F20"/>
                </a:solidFill>
                <a:latin typeface="Tahoma"/>
                <a:cs typeface="Tahoma"/>
              </a:rPr>
              <a:t>impact:</a:t>
            </a:r>
            <a:endParaRPr sz="1200">
              <a:latin typeface="Tahoma"/>
              <a:cs typeface="Tahoma"/>
            </a:endParaRPr>
          </a:p>
          <a:p>
            <a:pPr marL="469900" marR="479425" indent="-228600">
              <a:lnSpc>
                <a:spcPct val="100000"/>
              </a:lnSpc>
              <a:spcBef>
                <a:spcPts val="1440"/>
              </a:spcBef>
              <a:buChar char="•"/>
              <a:tabLst>
                <a:tab pos="469900" algn="l"/>
              </a:tabLst>
            </a:pP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Your</a:t>
            </a:r>
            <a:r>
              <a:rPr sz="12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Factor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sz="12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score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should</a:t>
            </a:r>
            <a:r>
              <a:rPr sz="12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set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2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limit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2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best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possible</a:t>
            </a:r>
            <a:r>
              <a:rPr sz="12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overall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impact</a:t>
            </a:r>
            <a:r>
              <a:rPr sz="12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score.</a:t>
            </a:r>
            <a:r>
              <a:rPr sz="12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Arial"/>
                <a:cs typeface="Arial"/>
              </a:rPr>
              <a:t>This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sz="120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because</a:t>
            </a:r>
            <a:r>
              <a:rPr sz="120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20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project</a:t>
            </a:r>
            <a:r>
              <a:rPr sz="120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200" spc="1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moderate</a:t>
            </a:r>
            <a:r>
              <a:rPr sz="120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or</a:t>
            </a:r>
            <a:r>
              <a:rPr sz="120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limited</a:t>
            </a:r>
            <a:r>
              <a:rPr sz="120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importance</a:t>
            </a:r>
            <a:r>
              <a:rPr sz="120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(Factor</a:t>
            </a:r>
            <a:r>
              <a:rPr sz="120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1)</a:t>
            </a:r>
            <a:r>
              <a:rPr sz="120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cannot</a:t>
            </a:r>
            <a:r>
              <a:rPr sz="120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logically</a:t>
            </a:r>
            <a:r>
              <a:rPr sz="120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Arial"/>
                <a:cs typeface="Arial"/>
              </a:rPr>
              <a:t>be</a:t>
            </a:r>
            <a:endParaRPr sz="1200">
              <a:latin typeface="Arial"/>
              <a:cs typeface="Arial"/>
            </a:endParaRPr>
          </a:p>
          <a:p>
            <a:pPr marL="469900" marR="283845">
              <a:lnSpc>
                <a:spcPct val="100000"/>
              </a:lnSpc>
            </a:pP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made</a:t>
            </a:r>
            <a:r>
              <a:rPr sz="120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more</a:t>
            </a:r>
            <a:r>
              <a:rPr sz="120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impactful</a:t>
            </a:r>
            <a:r>
              <a:rPr sz="120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by</a:t>
            </a:r>
            <a:r>
              <a:rPr sz="120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20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strong</a:t>
            </a:r>
            <a:r>
              <a:rPr sz="120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approach</a:t>
            </a:r>
            <a:r>
              <a:rPr sz="120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(Factor</a:t>
            </a:r>
            <a:r>
              <a:rPr sz="120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2)</a:t>
            </a:r>
            <a:r>
              <a:rPr sz="120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50" dirty="0">
                <a:solidFill>
                  <a:srgbClr val="231F20"/>
                </a:solidFill>
                <a:latin typeface="Arial"/>
                <a:cs typeface="Arial"/>
              </a:rPr>
              <a:t>and/or</a:t>
            </a:r>
            <a:r>
              <a:rPr sz="120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appropriate</a:t>
            </a:r>
            <a:r>
              <a:rPr sz="120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expertise</a:t>
            </a:r>
            <a:r>
              <a:rPr sz="120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Arial"/>
                <a:cs typeface="Arial"/>
              </a:rPr>
              <a:t>and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resources</a:t>
            </a:r>
            <a:r>
              <a:rPr sz="12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(Factor</a:t>
            </a:r>
            <a:r>
              <a:rPr sz="1200" spc="-25" dirty="0">
                <a:solidFill>
                  <a:srgbClr val="231F20"/>
                </a:solidFill>
                <a:latin typeface="Arial"/>
                <a:cs typeface="Arial"/>
              </a:rPr>
              <a:t> 3).</a:t>
            </a:r>
            <a:endParaRPr sz="1200">
              <a:latin typeface="Arial"/>
              <a:cs typeface="Arial"/>
            </a:endParaRPr>
          </a:p>
          <a:p>
            <a:pPr marL="469900" marR="379730" indent="-228600">
              <a:lnSpc>
                <a:spcPct val="100000"/>
              </a:lnSpc>
              <a:buChar char="•"/>
              <a:tabLst>
                <a:tab pos="469900" algn="l"/>
              </a:tabLst>
            </a:pP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Factors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20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3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should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both</a:t>
            </a:r>
            <a:r>
              <a:rPr sz="120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be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thoroughly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considered</a:t>
            </a:r>
            <a:r>
              <a:rPr sz="120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arriving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at</a:t>
            </a:r>
            <a:r>
              <a:rPr sz="120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overall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impact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score</a:t>
            </a:r>
            <a:r>
              <a:rPr sz="12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2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can</a:t>
            </a:r>
            <a:r>
              <a:rPr sz="12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either</a:t>
            </a:r>
            <a:r>
              <a:rPr sz="12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reinforce</a:t>
            </a:r>
            <a:r>
              <a:rPr sz="12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score</a:t>
            </a:r>
            <a:r>
              <a:rPr sz="12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set</a:t>
            </a:r>
            <a:r>
              <a:rPr sz="12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by</a:t>
            </a:r>
            <a:r>
              <a:rPr sz="12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Factor</a:t>
            </a:r>
            <a:r>
              <a:rPr sz="12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sz="12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limit</a:t>
            </a:r>
            <a:r>
              <a:rPr sz="12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or</a:t>
            </a:r>
            <a:r>
              <a:rPr sz="12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worsen</a:t>
            </a:r>
            <a:r>
              <a:rPr sz="12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it.</a:t>
            </a:r>
            <a:r>
              <a:rPr sz="120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If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there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are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weaknesses</a:t>
            </a:r>
            <a:r>
              <a:rPr sz="12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Factor</a:t>
            </a:r>
            <a:r>
              <a:rPr sz="12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or</a:t>
            </a:r>
            <a:r>
              <a:rPr sz="12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gaps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2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Factor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3,</a:t>
            </a:r>
            <a:r>
              <a:rPr sz="12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judge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how</a:t>
            </a:r>
            <a:r>
              <a:rPr sz="12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much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2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shift</a:t>
            </a:r>
            <a:r>
              <a:rPr sz="12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towards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50" dirty="0">
                <a:solidFill>
                  <a:srgbClr val="231F20"/>
                </a:solidFill>
                <a:latin typeface="Arial"/>
                <a:cs typeface="Arial"/>
              </a:rPr>
              <a:t>a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worse</a:t>
            </a:r>
            <a:r>
              <a:rPr sz="12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score</a:t>
            </a:r>
            <a:r>
              <a:rPr sz="12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sz="12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warranted.</a:t>
            </a:r>
            <a:endParaRPr sz="1200">
              <a:latin typeface="Arial"/>
              <a:cs typeface="Arial"/>
            </a:endParaRPr>
          </a:p>
          <a:p>
            <a:pPr marL="469265" indent="-227965">
              <a:lnSpc>
                <a:spcPct val="100000"/>
              </a:lnSpc>
              <a:buChar char="•"/>
              <a:tabLst>
                <a:tab pos="469265" algn="l"/>
              </a:tabLst>
            </a:pPr>
            <a:r>
              <a:rPr sz="1200" spc="50" dirty="0">
                <a:solidFill>
                  <a:srgbClr val="231F20"/>
                </a:solidFill>
                <a:latin typeface="Arial"/>
                <a:cs typeface="Arial"/>
              </a:rPr>
              <a:t>Do</a:t>
            </a:r>
            <a:r>
              <a:rPr sz="12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not</a:t>
            </a:r>
            <a:r>
              <a:rPr sz="12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average</a:t>
            </a:r>
            <a:r>
              <a:rPr sz="12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Factor</a:t>
            </a:r>
            <a:r>
              <a:rPr sz="12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sz="12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2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sz="12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scores</a:t>
            </a:r>
            <a:r>
              <a:rPr sz="12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2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arrive</a:t>
            </a:r>
            <a:r>
              <a:rPr sz="12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at</a:t>
            </a:r>
            <a:r>
              <a:rPr sz="12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an</a:t>
            </a:r>
            <a:r>
              <a:rPr sz="12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overall</a:t>
            </a:r>
            <a:r>
              <a:rPr sz="12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impact</a:t>
            </a:r>
            <a:r>
              <a:rPr sz="12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score.</a:t>
            </a:r>
            <a:endParaRPr sz="1200">
              <a:latin typeface="Arial"/>
              <a:cs typeface="Arial"/>
            </a:endParaRPr>
          </a:p>
          <a:p>
            <a:pPr marL="469900" marR="521970" indent="-228600">
              <a:lnSpc>
                <a:spcPct val="100000"/>
              </a:lnSpc>
              <a:buChar char="•"/>
              <a:tabLst>
                <a:tab pos="469900" algn="l"/>
              </a:tabLst>
            </a:pP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Concerns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relating</a:t>
            </a:r>
            <a:r>
              <a:rPr sz="120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20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Additional</a:t>
            </a:r>
            <a:r>
              <a:rPr sz="120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Review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Criteria</a:t>
            </a:r>
            <a:r>
              <a:rPr sz="120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can</a:t>
            </a:r>
            <a:r>
              <a:rPr sz="120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move</a:t>
            </a:r>
            <a:r>
              <a:rPr sz="120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you</a:t>
            </a:r>
            <a:r>
              <a:rPr sz="12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towards</a:t>
            </a:r>
            <a:r>
              <a:rPr sz="120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20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worse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overall</a:t>
            </a:r>
            <a:r>
              <a:rPr sz="12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impact</a:t>
            </a:r>
            <a:r>
              <a:rPr sz="12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score.</a:t>
            </a:r>
            <a:r>
              <a:rPr sz="12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If</a:t>
            </a:r>
            <a:r>
              <a:rPr sz="120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there</a:t>
            </a:r>
            <a:r>
              <a:rPr sz="12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are</a:t>
            </a:r>
            <a:r>
              <a:rPr sz="12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no</a:t>
            </a:r>
            <a:r>
              <a:rPr sz="12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concerns,</a:t>
            </a:r>
            <a:r>
              <a:rPr sz="12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these</a:t>
            </a:r>
            <a:r>
              <a:rPr sz="12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evaluations</a:t>
            </a:r>
            <a:r>
              <a:rPr sz="12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should</a:t>
            </a:r>
            <a:r>
              <a:rPr sz="12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reinforce</a:t>
            </a:r>
            <a:r>
              <a:rPr sz="12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Arial"/>
                <a:cs typeface="Arial"/>
              </a:rPr>
              <a:t>the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overall</a:t>
            </a:r>
            <a:r>
              <a:rPr sz="12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impact</a:t>
            </a:r>
            <a:r>
              <a:rPr sz="12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score</a:t>
            </a:r>
            <a:r>
              <a:rPr sz="12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you</a:t>
            </a:r>
            <a:r>
              <a:rPr sz="12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arrive</a:t>
            </a:r>
            <a:r>
              <a:rPr sz="12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at</a:t>
            </a:r>
            <a:r>
              <a:rPr sz="12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after</a:t>
            </a:r>
            <a:r>
              <a:rPr sz="12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considering</a:t>
            </a:r>
            <a:r>
              <a:rPr sz="12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three</a:t>
            </a:r>
            <a:r>
              <a:rPr sz="12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factors.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0"/>
              </a:spcBef>
              <a:buClr>
                <a:srgbClr val="231F20"/>
              </a:buClr>
              <a:buFont typeface="Arial"/>
              <a:buChar char="•"/>
            </a:pP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b="1" spc="-30" dirty="0">
                <a:solidFill>
                  <a:srgbClr val="231F20"/>
                </a:solidFill>
                <a:latin typeface="Tahoma"/>
                <a:cs typeface="Tahoma"/>
              </a:rPr>
              <a:t>Writing</a:t>
            </a:r>
            <a:r>
              <a:rPr sz="1200" b="1" spc="-4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200" b="1" spc="-25" dirty="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sz="1200" b="1" spc="-3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200" b="1" spc="-20" dirty="0">
                <a:solidFill>
                  <a:srgbClr val="231F20"/>
                </a:solidFill>
                <a:latin typeface="Tahoma"/>
                <a:cs typeface="Tahoma"/>
              </a:rPr>
              <a:t>overall</a:t>
            </a:r>
            <a:r>
              <a:rPr sz="1200" b="1" spc="-4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200" b="1" spc="-30" dirty="0">
                <a:solidFill>
                  <a:srgbClr val="231F20"/>
                </a:solidFill>
                <a:latin typeface="Tahoma"/>
                <a:cs typeface="Tahoma"/>
              </a:rPr>
              <a:t>impact</a:t>
            </a:r>
            <a:r>
              <a:rPr sz="1200" b="1" spc="-3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200" b="1" spc="-10" dirty="0">
                <a:solidFill>
                  <a:srgbClr val="231F20"/>
                </a:solidFill>
                <a:latin typeface="Tahoma"/>
                <a:cs typeface="Tahoma"/>
              </a:rPr>
              <a:t>paragraph:</a:t>
            </a:r>
            <a:endParaRPr sz="1200">
              <a:latin typeface="Tahoma"/>
              <a:cs typeface="Tahoma"/>
            </a:endParaRPr>
          </a:p>
          <a:p>
            <a:pPr marL="469265" indent="-227965">
              <a:lnSpc>
                <a:spcPct val="100000"/>
              </a:lnSpc>
              <a:spcBef>
                <a:spcPts val="1440"/>
              </a:spcBef>
              <a:buChar char="•"/>
              <a:tabLst>
                <a:tab pos="469265" algn="l"/>
              </a:tabLst>
            </a:pP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Explain</a:t>
            </a:r>
            <a:r>
              <a:rPr sz="120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how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you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arrived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at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your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overall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impact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score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based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on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scoring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guidance</a:t>
            </a:r>
            <a:r>
              <a:rPr sz="12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above.</a:t>
            </a:r>
            <a:endParaRPr sz="1200">
              <a:latin typeface="Arial"/>
              <a:cs typeface="Arial"/>
            </a:endParaRPr>
          </a:p>
          <a:p>
            <a:pPr marL="469900" marR="120650" indent="-228600">
              <a:lnSpc>
                <a:spcPct val="100000"/>
              </a:lnSpc>
              <a:buChar char="•"/>
              <a:tabLst>
                <a:tab pos="469900" algn="l"/>
              </a:tabLst>
            </a:pP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Always</a:t>
            </a:r>
            <a:r>
              <a:rPr sz="12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comment</a:t>
            </a:r>
            <a:r>
              <a:rPr sz="12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on</a:t>
            </a:r>
            <a:r>
              <a:rPr sz="12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Factors</a:t>
            </a:r>
            <a:r>
              <a:rPr sz="12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sz="12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2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2,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noting</a:t>
            </a:r>
            <a:r>
              <a:rPr sz="12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only</a:t>
            </a:r>
            <a:r>
              <a:rPr sz="12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major</a:t>
            </a:r>
            <a:r>
              <a:rPr sz="12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strengths</a:t>
            </a:r>
            <a:r>
              <a:rPr sz="12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2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weaknesses</a:t>
            </a:r>
            <a:r>
              <a:rPr sz="12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Arial"/>
                <a:cs typeface="Arial"/>
              </a:rPr>
              <a:t>that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drove</a:t>
            </a:r>
            <a:r>
              <a:rPr sz="1200" spc="1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your</a:t>
            </a:r>
            <a:r>
              <a:rPr sz="1200" spc="1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overall</a:t>
            </a:r>
            <a:r>
              <a:rPr sz="1200" spc="1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impact</a:t>
            </a:r>
            <a:r>
              <a:rPr sz="1200" spc="1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score.</a:t>
            </a:r>
            <a:endParaRPr sz="1200">
              <a:latin typeface="Arial"/>
              <a:cs typeface="Arial"/>
            </a:endParaRPr>
          </a:p>
          <a:p>
            <a:pPr marL="469900" marR="259079" indent="-228600">
              <a:lnSpc>
                <a:spcPct val="100000"/>
              </a:lnSpc>
              <a:buChar char="•"/>
              <a:tabLst>
                <a:tab pos="469900" algn="l"/>
              </a:tabLst>
            </a:pP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If</a:t>
            </a:r>
            <a:r>
              <a:rPr sz="12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there</a:t>
            </a:r>
            <a:r>
              <a:rPr sz="12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are</a:t>
            </a:r>
            <a:r>
              <a:rPr sz="12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gaps</a:t>
            </a:r>
            <a:r>
              <a:rPr sz="12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2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expertise</a:t>
            </a:r>
            <a:r>
              <a:rPr sz="12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50" dirty="0">
                <a:solidFill>
                  <a:srgbClr val="231F20"/>
                </a:solidFill>
                <a:latin typeface="Arial"/>
                <a:cs typeface="Arial"/>
              </a:rPr>
              <a:t>and/or</a:t>
            </a:r>
            <a:r>
              <a:rPr sz="12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resources</a:t>
            </a:r>
            <a:r>
              <a:rPr sz="12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(Factor</a:t>
            </a:r>
            <a:r>
              <a:rPr sz="12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Arial"/>
                <a:cs typeface="Arial"/>
              </a:rPr>
              <a:t>3),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explain</a:t>
            </a:r>
            <a:r>
              <a:rPr sz="12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how</a:t>
            </a:r>
            <a:r>
              <a:rPr sz="12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they</a:t>
            </a:r>
            <a:r>
              <a:rPr sz="12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affected</a:t>
            </a:r>
            <a:r>
              <a:rPr sz="12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Arial"/>
                <a:cs typeface="Arial"/>
              </a:rPr>
              <a:t>your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overall</a:t>
            </a:r>
            <a:r>
              <a:rPr sz="1200" spc="1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impact</a:t>
            </a:r>
            <a:r>
              <a:rPr sz="1200" spc="1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score.</a:t>
            </a:r>
            <a:endParaRPr sz="1200">
              <a:latin typeface="Arial"/>
              <a:cs typeface="Arial"/>
            </a:endParaRPr>
          </a:p>
          <a:p>
            <a:pPr marL="469900" marR="5080" indent="-228600">
              <a:lnSpc>
                <a:spcPct val="100000"/>
              </a:lnSpc>
              <a:buChar char="•"/>
              <a:tabLst>
                <a:tab pos="469900" algn="l"/>
              </a:tabLst>
            </a:pP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If</a:t>
            </a:r>
            <a:r>
              <a:rPr sz="12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Factor</a:t>
            </a:r>
            <a:r>
              <a:rPr sz="12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3</a:t>
            </a:r>
            <a:r>
              <a:rPr sz="12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sz="12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rated</a:t>
            </a:r>
            <a:r>
              <a:rPr sz="12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55" dirty="0">
                <a:solidFill>
                  <a:srgbClr val="231F20"/>
                </a:solidFill>
                <a:latin typeface="Arial"/>
                <a:cs typeface="Arial"/>
              </a:rPr>
              <a:t>as</a:t>
            </a:r>
            <a:r>
              <a:rPr sz="12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appropriate,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2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comment</a:t>
            </a:r>
            <a:r>
              <a:rPr sz="12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such</a:t>
            </a:r>
            <a:r>
              <a:rPr sz="12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55" dirty="0">
                <a:solidFill>
                  <a:srgbClr val="231F20"/>
                </a:solidFill>
                <a:latin typeface="Arial"/>
                <a:cs typeface="Arial"/>
              </a:rPr>
              <a:t>as</a:t>
            </a:r>
            <a:r>
              <a:rPr sz="12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“The</a:t>
            </a:r>
            <a:r>
              <a:rPr sz="12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necessary</a:t>
            </a:r>
            <a:r>
              <a:rPr sz="12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expertise</a:t>
            </a:r>
            <a:r>
              <a:rPr sz="12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Arial"/>
                <a:cs typeface="Arial"/>
              </a:rPr>
              <a:t>and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resources</a:t>
            </a:r>
            <a:r>
              <a:rPr sz="12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2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accomplish</a:t>
            </a:r>
            <a:r>
              <a:rPr sz="12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aims</a:t>
            </a:r>
            <a:r>
              <a:rPr sz="12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are</a:t>
            </a:r>
            <a:r>
              <a:rPr sz="12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2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place”</a:t>
            </a:r>
            <a:r>
              <a:rPr sz="12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could</a:t>
            </a:r>
            <a:r>
              <a:rPr sz="12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55" dirty="0">
                <a:solidFill>
                  <a:srgbClr val="231F20"/>
                </a:solidFill>
                <a:latin typeface="Arial"/>
                <a:cs typeface="Arial"/>
              </a:rPr>
              <a:t>be</a:t>
            </a:r>
            <a:r>
              <a:rPr sz="12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noted.</a:t>
            </a:r>
            <a:r>
              <a:rPr sz="1200" spc="4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Specific</a:t>
            </a:r>
            <a:r>
              <a:rPr sz="12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comments</a:t>
            </a:r>
            <a:r>
              <a:rPr sz="12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praising </a:t>
            </a:r>
            <a:r>
              <a:rPr sz="1200" spc="2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20" dirty="0">
                <a:solidFill>
                  <a:srgbClr val="231F20"/>
                </a:solidFill>
                <a:latin typeface="Arial"/>
                <a:cs typeface="Arial"/>
              </a:rPr>
              <a:t>investigators/environment </a:t>
            </a:r>
            <a:r>
              <a:rPr sz="1200" spc="10" dirty="0">
                <a:solidFill>
                  <a:srgbClr val="231F20"/>
                </a:solidFill>
                <a:latin typeface="Arial"/>
                <a:cs typeface="Arial"/>
              </a:rPr>
              <a:t>are</a:t>
            </a:r>
            <a:r>
              <a:rPr sz="1200" spc="20" dirty="0">
                <a:solidFill>
                  <a:srgbClr val="231F20"/>
                </a:solidFill>
                <a:latin typeface="Arial"/>
                <a:cs typeface="Arial"/>
              </a:rPr>
              <a:t> not</a:t>
            </a:r>
            <a:r>
              <a:rPr sz="12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appropriate.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7200" y="457200"/>
            <a:ext cx="6858000" cy="1198245"/>
          </a:xfrm>
          <a:prstGeom prst="rect">
            <a:avLst/>
          </a:prstGeom>
          <a:solidFill>
            <a:srgbClr val="333333">
              <a:alpha val="5000"/>
            </a:srgbClr>
          </a:solidFill>
        </p:spPr>
        <p:txBody>
          <a:bodyPr vert="horz" wrap="square" lIns="0" tIns="115570" rIns="0" bIns="0" rtlCol="0">
            <a:spAutoFit/>
          </a:bodyPr>
          <a:lstStyle/>
          <a:p>
            <a:pPr marL="228600">
              <a:lnSpc>
                <a:spcPct val="100000"/>
              </a:lnSpc>
              <a:spcBef>
                <a:spcPts val="910"/>
              </a:spcBef>
            </a:pPr>
            <a:r>
              <a:rPr sz="1300" b="1" spc="-20" dirty="0">
                <a:solidFill>
                  <a:srgbClr val="132A41"/>
                </a:solidFill>
                <a:latin typeface="Book Antiqua"/>
                <a:cs typeface="Book Antiqua"/>
              </a:rPr>
              <a:t>ADDITIONAL</a:t>
            </a:r>
            <a:r>
              <a:rPr sz="1300" b="1" spc="90" dirty="0">
                <a:solidFill>
                  <a:srgbClr val="132A41"/>
                </a:solidFill>
                <a:latin typeface="Book Antiqua"/>
                <a:cs typeface="Book Antiqua"/>
              </a:rPr>
              <a:t> </a:t>
            </a:r>
            <a:r>
              <a:rPr sz="1300" b="1" dirty="0">
                <a:solidFill>
                  <a:srgbClr val="132A41"/>
                </a:solidFill>
                <a:latin typeface="Book Antiqua"/>
                <a:cs typeface="Book Antiqua"/>
              </a:rPr>
              <a:t>REVIEW</a:t>
            </a:r>
            <a:r>
              <a:rPr sz="1300" b="1" spc="95" dirty="0">
                <a:solidFill>
                  <a:srgbClr val="132A41"/>
                </a:solidFill>
                <a:latin typeface="Book Antiqua"/>
                <a:cs typeface="Book Antiqua"/>
              </a:rPr>
              <a:t> </a:t>
            </a:r>
            <a:r>
              <a:rPr sz="1300" b="1" spc="-10" dirty="0">
                <a:solidFill>
                  <a:srgbClr val="132A41"/>
                </a:solidFill>
                <a:latin typeface="Book Antiqua"/>
                <a:cs typeface="Book Antiqua"/>
              </a:rPr>
              <a:t>CRITERIA</a:t>
            </a:r>
            <a:endParaRPr sz="1300">
              <a:latin typeface="Book Antiqua"/>
              <a:cs typeface="Book Antiqua"/>
            </a:endParaRPr>
          </a:p>
          <a:p>
            <a:pPr marL="457200" marR="582930" indent="-228600">
              <a:lnSpc>
                <a:spcPct val="100000"/>
              </a:lnSpc>
              <a:spcBef>
                <a:spcPts val="1420"/>
              </a:spcBef>
              <a:buChar char="•"/>
              <a:tabLst>
                <a:tab pos="457200" algn="l"/>
              </a:tabLst>
            </a:pPr>
            <a:r>
              <a:rPr sz="1200" dirty="0">
                <a:solidFill>
                  <a:srgbClr val="333333"/>
                </a:solidFill>
                <a:latin typeface="Arial"/>
                <a:cs typeface="Arial"/>
              </a:rPr>
              <a:t>Protections</a:t>
            </a:r>
            <a:r>
              <a:rPr sz="1200" spc="5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333333"/>
                </a:solidFill>
                <a:latin typeface="Arial"/>
                <a:cs typeface="Arial"/>
              </a:rPr>
              <a:t>for</a:t>
            </a:r>
            <a:r>
              <a:rPr sz="1200" spc="5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333333"/>
                </a:solidFill>
                <a:latin typeface="Arial"/>
                <a:cs typeface="Arial"/>
              </a:rPr>
              <a:t>Human</a:t>
            </a:r>
            <a:r>
              <a:rPr sz="1200" spc="5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333333"/>
                </a:solidFill>
                <a:latin typeface="Arial"/>
                <a:cs typeface="Arial"/>
              </a:rPr>
              <a:t>Subjects,</a:t>
            </a:r>
            <a:r>
              <a:rPr sz="1200" spc="-2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333333"/>
                </a:solidFill>
                <a:latin typeface="Arial"/>
                <a:cs typeface="Arial"/>
              </a:rPr>
              <a:t>Vertebrate</a:t>
            </a:r>
            <a:r>
              <a:rPr sz="1200" spc="3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333333"/>
                </a:solidFill>
                <a:latin typeface="Arial"/>
                <a:cs typeface="Arial"/>
              </a:rPr>
              <a:t>Animals,</a:t>
            </a:r>
            <a:r>
              <a:rPr sz="1200" spc="1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333333"/>
                </a:solidFill>
                <a:latin typeface="Arial"/>
                <a:cs typeface="Arial"/>
              </a:rPr>
              <a:t>and</a:t>
            </a:r>
            <a:r>
              <a:rPr sz="1200" spc="5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333333"/>
                </a:solidFill>
                <a:latin typeface="Arial"/>
                <a:cs typeface="Arial"/>
              </a:rPr>
              <a:t>Biohazards:</a:t>
            </a:r>
            <a:r>
              <a:rPr sz="1200" spc="5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333333"/>
                </a:solidFill>
                <a:latin typeface="Arial"/>
                <a:cs typeface="Arial"/>
              </a:rPr>
              <a:t>Comments</a:t>
            </a:r>
            <a:r>
              <a:rPr sz="1200" spc="5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200" spc="-25" dirty="0">
                <a:solidFill>
                  <a:srgbClr val="333333"/>
                </a:solidFill>
                <a:latin typeface="Arial"/>
                <a:cs typeface="Arial"/>
              </a:rPr>
              <a:t>are </a:t>
            </a:r>
            <a:r>
              <a:rPr sz="1200" spc="10" dirty="0">
                <a:solidFill>
                  <a:srgbClr val="333333"/>
                </a:solidFill>
                <a:latin typeface="Arial"/>
                <a:cs typeface="Arial"/>
              </a:rPr>
              <a:t>required</a:t>
            </a:r>
            <a:r>
              <a:rPr sz="1200" spc="3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333333"/>
                </a:solidFill>
                <a:latin typeface="Arial"/>
                <a:cs typeface="Arial"/>
              </a:rPr>
              <a:t>if</a:t>
            </a:r>
            <a:r>
              <a:rPr sz="1200" spc="7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333333"/>
                </a:solidFill>
                <a:latin typeface="Arial"/>
                <a:cs typeface="Arial"/>
              </a:rPr>
              <a:t>there</a:t>
            </a:r>
            <a:r>
              <a:rPr sz="1200" spc="4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333333"/>
                </a:solidFill>
                <a:latin typeface="Arial"/>
                <a:cs typeface="Arial"/>
              </a:rPr>
              <a:t>are</a:t>
            </a:r>
            <a:r>
              <a:rPr sz="1200" spc="4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333333"/>
                </a:solidFill>
                <a:latin typeface="Arial"/>
                <a:cs typeface="Arial"/>
              </a:rPr>
              <a:t>concerns.</a:t>
            </a:r>
            <a:endParaRPr sz="1200">
              <a:latin typeface="Arial"/>
              <a:cs typeface="Arial"/>
            </a:endParaRPr>
          </a:p>
          <a:p>
            <a:pPr marL="456565" indent="-227965">
              <a:lnSpc>
                <a:spcPct val="100000"/>
              </a:lnSpc>
              <a:buChar char="•"/>
              <a:tabLst>
                <a:tab pos="456565" algn="l"/>
              </a:tabLst>
            </a:pPr>
            <a:r>
              <a:rPr sz="1200" spc="-10" dirty="0">
                <a:solidFill>
                  <a:srgbClr val="333333"/>
                </a:solidFill>
                <a:latin typeface="Arial"/>
                <a:cs typeface="Arial"/>
              </a:rPr>
              <a:t>Resubmissions,</a:t>
            </a:r>
            <a:r>
              <a:rPr sz="1200" spc="1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200" spc="-25" dirty="0">
                <a:solidFill>
                  <a:srgbClr val="333333"/>
                </a:solidFill>
                <a:latin typeface="Arial"/>
                <a:cs typeface="Arial"/>
              </a:rPr>
              <a:t>Renewals,</a:t>
            </a:r>
            <a:r>
              <a:rPr sz="1200" spc="1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333333"/>
                </a:solidFill>
                <a:latin typeface="Arial"/>
                <a:cs typeface="Arial"/>
              </a:rPr>
              <a:t>and</a:t>
            </a:r>
            <a:r>
              <a:rPr sz="1200" spc="6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333333"/>
                </a:solidFill>
                <a:latin typeface="Arial"/>
                <a:cs typeface="Arial"/>
              </a:rPr>
              <a:t>Revisions:</a:t>
            </a:r>
            <a:r>
              <a:rPr sz="1200" spc="6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333333"/>
                </a:solidFill>
                <a:latin typeface="Arial"/>
                <a:cs typeface="Arial"/>
              </a:rPr>
              <a:t>Describe</a:t>
            </a:r>
            <a:r>
              <a:rPr sz="1200" spc="6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333333"/>
                </a:solidFill>
                <a:latin typeface="Arial"/>
                <a:cs typeface="Arial"/>
              </a:rPr>
              <a:t>major</a:t>
            </a:r>
            <a:r>
              <a:rPr sz="1200" spc="6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333333"/>
                </a:solidFill>
                <a:latin typeface="Arial"/>
                <a:cs typeface="Arial"/>
              </a:rPr>
              <a:t>strengths/weaknesses,</a:t>
            </a:r>
            <a:r>
              <a:rPr sz="1200" spc="1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333333"/>
                </a:solidFill>
                <a:latin typeface="Arial"/>
                <a:cs typeface="Arial"/>
              </a:rPr>
              <a:t>if</a:t>
            </a:r>
            <a:r>
              <a:rPr sz="1200" spc="10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200" spc="-20" dirty="0">
                <a:solidFill>
                  <a:srgbClr val="333333"/>
                </a:solidFill>
                <a:latin typeface="Arial"/>
                <a:cs typeface="Arial"/>
              </a:rPr>
              <a:t>any.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05E9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1867</Words>
  <Application>Microsoft Office PowerPoint</Application>
  <PresentationFormat>Custom</PresentationFormat>
  <Paragraphs>143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Book Antiqua</vt:lpstr>
      <vt:lpstr>Calibri</vt:lpstr>
      <vt:lpstr>Cambria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NIH Simplified Review Framework: Scoring Guidance</dc:title>
  <cp:lastModifiedBy>Eugene Shapiro</cp:lastModifiedBy>
  <cp:revision>1</cp:revision>
  <dcterms:created xsi:type="dcterms:W3CDTF">2025-03-22T09:24:32Z</dcterms:created>
  <dcterms:modified xsi:type="dcterms:W3CDTF">2025-03-22T09:24:44Z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2025-03-22T00:00:00Z</vt:filetime>
  </property>
  <property fmtid="{D5CDD505-2E9C-101B-9397-08002B2CF9AE}" pid="3" name="Creator">
    <vt:lpwstr>Adobe InDesign 20.2 (Macintosh)</vt:lpwstr>
  </property>
  <property fmtid="{D5CDD505-2E9C-101B-9397-08002B2CF9AE}" pid="4" name="LastSaved">
    <vt:filetime>2025-03-22T00:00:00Z</vt:filetime>
  </property>
  <property fmtid="{D5CDD505-2E9C-101B-9397-08002B2CF9AE}" pid="5" name="Producer">
    <vt:lpwstr>Adobe PDF Library 17.0</vt:lpwstr>
  </property>
</Properties>
</file>